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handoutMasterIdLst>
    <p:handoutMasterId r:id="rId11"/>
  </p:handoutMasterIdLst>
  <p:sldIdLst>
    <p:sldId id="260" r:id="rId2"/>
    <p:sldId id="359" r:id="rId3"/>
    <p:sldId id="360" r:id="rId4"/>
    <p:sldId id="356" r:id="rId5"/>
    <p:sldId id="357" r:id="rId6"/>
    <p:sldId id="358" r:id="rId7"/>
    <p:sldId id="353" r:id="rId8"/>
    <p:sldId id="355" r:id="rId9"/>
  </p:sldIdLst>
  <p:sldSz cx="20104100" cy="11309350"/>
  <p:notesSz cx="6805613" cy="99441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562">
          <p15:clr>
            <a:srgbClr val="A4A3A4"/>
          </p15:clr>
        </p15:guide>
        <p15:guide id="2" pos="633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2">
          <p15:clr>
            <a:srgbClr val="A4A3A4"/>
          </p15:clr>
        </p15:guide>
        <p15:guide id="2" pos="2143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861" autoAdjust="0"/>
    <p:restoredTop sz="94660"/>
  </p:normalViewPr>
  <p:slideViewPr>
    <p:cSldViewPr snapToGrid="0">
      <p:cViewPr varScale="1">
        <p:scale>
          <a:sx n="50" d="100"/>
          <a:sy n="50" d="100"/>
        </p:scale>
        <p:origin x="437" y="53"/>
      </p:cViewPr>
      <p:guideLst>
        <p:guide orient="horz" pos="3562"/>
        <p:guide pos="6332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1" d="100"/>
          <a:sy n="81" d="100"/>
        </p:scale>
        <p:origin x="-4020" y="-96"/>
      </p:cViewPr>
      <p:guideLst>
        <p:guide orient="horz" pos="3132"/>
        <p:guide pos="214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5333" y="0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7B6FA4-3A0F-4CB3-BF42-CFADD45D323B}" type="datetimeFigureOut">
              <a:rPr lang="cs-CZ" smtClean="0"/>
              <a:t>17.04.2020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44594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5333" y="9444594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AF74CC-ED1D-40AF-8171-4DCAB8F78B9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820206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445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25C031-58D9-4863-8D74-45C4F7462DB2}" type="datetimeFigureOut">
              <a:rPr lang="cs-CZ" smtClean="0"/>
              <a:t>17.04.2020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6125"/>
            <a:ext cx="6626225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1038" y="4722813"/>
            <a:ext cx="5443537" cy="447516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45625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4450" y="9445625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24B98A-3148-4C1B-8459-5122A5E2EF7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635981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198520" y="10482093"/>
            <a:ext cx="4523423" cy="602118"/>
          </a:xfrm>
          <a:prstGeom prst="rect">
            <a:avLst/>
          </a:prstGeom>
        </p:spPr>
        <p:txBody>
          <a:bodyPr/>
          <a:lstStyle/>
          <a:p>
            <a:fld id="{862AD022-8CD2-4887-B5ED-D4F21166A122}" type="slidenum">
              <a:rPr lang="cs-CZ" smtClean="0"/>
              <a:t>‹#›</a:t>
            </a:fld>
            <a:endParaRPr lang="cs-CZ" dirty="0"/>
          </a:p>
        </p:txBody>
      </p:sp>
      <p:sp>
        <p:nvSpPr>
          <p:cNvPr id="7" name="object 35">
            <a:extLst>
              <a:ext uri="{FF2B5EF4-FFF2-40B4-BE49-F238E27FC236}">
                <a16:creationId xmlns:a16="http://schemas.microsoft.com/office/drawing/2014/main" id="{0414D99A-EF63-4E13-8223-10F772D93ABC}"/>
              </a:ext>
            </a:extLst>
          </p:cNvPr>
          <p:cNvSpPr/>
          <p:nvPr userDrawn="1"/>
        </p:nvSpPr>
        <p:spPr>
          <a:xfrm>
            <a:off x="0" y="0"/>
            <a:ext cx="20104100" cy="167640"/>
          </a:xfrm>
          <a:custGeom>
            <a:avLst/>
            <a:gdLst/>
            <a:ahLst/>
            <a:cxnLst/>
            <a:rect l="l" t="t" r="r" b="b"/>
            <a:pathLst>
              <a:path w="20104100" h="167640">
                <a:moveTo>
                  <a:pt x="0" y="167534"/>
                </a:moveTo>
                <a:lnTo>
                  <a:pt x="20104099" y="167534"/>
                </a:lnTo>
                <a:lnTo>
                  <a:pt x="20104099" y="0"/>
                </a:lnTo>
                <a:lnTo>
                  <a:pt x="0" y="0"/>
                </a:lnTo>
                <a:lnTo>
                  <a:pt x="0" y="167534"/>
                </a:lnTo>
                <a:close/>
              </a:path>
            </a:pathLst>
          </a:custGeom>
          <a:solidFill>
            <a:srgbClr val="D32D3F"/>
          </a:solidFill>
        </p:spPr>
        <p:txBody>
          <a:bodyPr wrap="square" lIns="0" tIns="0" rIns="0" bIns="0" rtlCol="0">
            <a:spAutoFit/>
          </a:bodyPr>
          <a:lstStyle/>
          <a:p>
            <a:endParaRPr dirty="0"/>
          </a:p>
        </p:txBody>
      </p:sp>
      <p:pic>
        <p:nvPicPr>
          <p:cNvPr id="8" name="Obrázek 7">
            <a:extLst>
              <a:ext uri="{FF2B5EF4-FFF2-40B4-BE49-F238E27FC236}">
                <a16:creationId xmlns:a16="http://schemas.microsoft.com/office/drawing/2014/main" id="{57B8B494-74F2-4D67-AE81-F452476F4B0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96260" y="167640"/>
            <a:ext cx="9407839" cy="11141710"/>
          </a:xfrm>
          <a:prstGeom prst="rect">
            <a:avLst/>
          </a:prstGeom>
        </p:spPr>
      </p:pic>
      <p:pic>
        <p:nvPicPr>
          <p:cNvPr id="34" name="Obrázek 33">
            <a:extLst>
              <a:ext uri="{FF2B5EF4-FFF2-40B4-BE49-F238E27FC236}">
                <a16:creationId xmlns:a16="http://schemas.microsoft.com/office/drawing/2014/main" id="{9180AFE3-1014-4C70-9454-8A4AFB3A528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789" y="6706813"/>
            <a:ext cx="7155786" cy="2756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63602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2157" y="602119"/>
            <a:ext cx="17339786" cy="2185952"/>
          </a:xfrm>
          <a:prstGeom prst="rect">
            <a:avLst/>
          </a:prstGeo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75493" y="1950970"/>
            <a:ext cx="9977375" cy="7175679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382157" y="10482093"/>
            <a:ext cx="4523423" cy="602118"/>
          </a:xfrm>
          <a:prstGeom prst="rect">
            <a:avLst/>
          </a:prstGeom>
        </p:spPr>
        <p:txBody>
          <a:bodyPr/>
          <a:lstStyle/>
          <a:p>
            <a:fld id="{B43B5125-2D35-4651-9B2F-808945AE06C5}" type="datetimeFigureOut">
              <a:rPr lang="cs-CZ" smtClean="0"/>
              <a:t>17.04.2020</a:t>
            </a:fld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659483" y="10482093"/>
            <a:ext cx="6785134" cy="602118"/>
          </a:xfrm>
          <a:prstGeom prst="rect">
            <a:avLst/>
          </a:prstGeom>
        </p:spPr>
        <p:txBody>
          <a:bodyPr/>
          <a:lstStyle/>
          <a:p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198520" y="10482093"/>
            <a:ext cx="4523423" cy="602118"/>
          </a:xfrm>
          <a:prstGeom prst="rect">
            <a:avLst/>
          </a:prstGeom>
        </p:spPr>
        <p:txBody>
          <a:bodyPr/>
          <a:lstStyle/>
          <a:p>
            <a:fld id="{862AD022-8CD2-4887-B5ED-D4F21166A122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006088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4386996" y="602118"/>
            <a:ext cx="4334947" cy="9584151"/>
          </a:xfrm>
          <a:prstGeom prst="rect">
            <a:avLst/>
          </a:prstGeo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82157" y="602118"/>
            <a:ext cx="12753538" cy="9584151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382157" y="10482093"/>
            <a:ext cx="4523423" cy="602118"/>
          </a:xfrm>
          <a:prstGeom prst="rect">
            <a:avLst/>
          </a:prstGeom>
        </p:spPr>
        <p:txBody>
          <a:bodyPr/>
          <a:lstStyle/>
          <a:p>
            <a:fld id="{B43B5125-2D35-4651-9B2F-808945AE06C5}" type="datetimeFigureOut">
              <a:rPr lang="cs-CZ" smtClean="0"/>
              <a:t>17.04.2020</a:t>
            </a:fld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659483" y="10482093"/>
            <a:ext cx="6785134" cy="602118"/>
          </a:xfrm>
          <a:prstGeom prst="rect">
            <a:avLst/>
          </a:prstGeom>
        </p:spPr>
        <p:txBody>
          <a:bodyPr/>
          <a:lstStyle/>
          <a:p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198520" y="10482093"/>
            <a:ext cx="4523423" cy="602118"/>
          </a:xfrm>
          <a:prstGeom prst="rect">
            <a:avLst/>
          </a:prstGeom>
        </p:spPr>
        <p:txBody>
          <a:bodyPr/>
          <a:lstStyle/>
          <a:p>
            <a:fld id="{862AD022-8CD2-4887-B5ED-D4F21166A122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829634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3013" y="1850860"/>
            <a:ext cx="15078075" cy="3937329"/>
          </a:xfrm>
        </p:spPr>
        <p:txBody>
          <a:bodyPr anchor="b"/>
          <a:lstStyle>
            <a:lvl1pPr algn="ctr">
              <a:defRPr sz="9894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3013" y="5940028"/>
            <a:ext cx="15078075" cy="2730474"/>
          </a:xfrm>
        </p:spPr>
        <p:txBody>
          <a:bodyPr/>
          <a:lstStyle>
            <a:lvl1pPr marL="0" indent="0" algn="ctr">
              <a:buNone/>
              <a:defRPr sz="3958"/>
            </a:lvl1pPr>
            <a:lvl2pPr marL="753923" indent="0" algn="ctr">
              <a:buNone/>
              <a:defRPr sz="3298"/>
            </a:lvl2pPr>
            <a:lvl3pPr marL="1507846" indent="0" algn="ctr">
              <a:buNone/>
              <a:defRPr sz="2968"/>
            </a:lvl3pPr>
            <a:lvl4pPr marL="2261768" indent="0" algn="ctr">
              <a:buNone/>
              <a:defRPr sz="2638"/>
            </a:lvl4pPr>
            <a:lvl5pPr marL="3015691" indent="0" algn="ctr">
              <a:buNone/>
              <a:defRPr sz="2638"/>
            </a:lvl5pPr>
            <a:lvl6pPr marL="3769614" indent="0" algn="ctr">
              <a:buNone/>
              <a:defRPr sz="2638"/>
            </a:lvl6pPr>
            <a:lvl7pPr marL="4523537" indent="0" algn="ctr">
              <a:buNone/>
              <a:defRPr sz="2638"/>
            </a:lvl7pPr>
            <a:lvl8pPr marL="5277460" indent="0" algn="ctr">
              <a:buNone/>
              <a:defRPr sz="2638"/>
            </a:lvl8pPr>
            <a:lvl9pPr marL="6031382" indent="0" algn="ctr">
              <a:buNone/>
              <a:defRPr sz="2638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530A3-E9CC-4454-BBF9-664814D4ED2B}" type="datetimeFigureOut">
              <a:rPr lang="cs-CZ" smtClean="0"/>
              <a:t>17.04.2020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925DF-D996-46F3-B8FE-4BA2A55A6DE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22862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51506" y="304259"/>
            <a:ext cx="17339786" cy="1028596"/>
          </a:xfrm>
          <a:prstGeom prst="rect">
            <a:avLst/>
          </a:prstGeom>
        </p:spPr>
        <p:txBody>
          <a:bodyPr/>
          <a:lstStyle/>
          <a:p>
            <a:r>
              <a:rPr lang="cs-CZ" dirty="0"/>
              <a:t>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5493" y="1950970"/>
            <a:ext cx="9977375" cy="717567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cs-CZ" dirty="0"/>
              <a:t>Upravte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382157" y="10482093"/>
            <a:ext cx="4523423" cy="602118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dirty="0"/>
              <a:t>4/17/2020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659483" y="10482093"/>
            <a:ext cx="6785134" cy="602118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198520" y="10482093"/>
            <a:ext cx="4523423" cy="602118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59644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86" y="2819485"/>
            <a:ext cx="17339786" cy="4704375"/>
          </a:xfrm>
          <a:prstGeom prst="rect">
            <a:avLst/>
          </a:prstGeom>
        </p:spPr>
        <p:txBody>
          <a:bodyPr anchor="b"/>
          <a:lstStyle>
            <a:lvl1pPr>
              <a:defRPr sz="9894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86" y="7568366"/>
            <a:ext cx="17339786" cy="247391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958">
                <a:solidFill>
                  <a:schemeClr val="tx1">
                    <a:tint val="75000"/>
                  </a:schemeClr>
                </a:solidFill>
              </a:defRPr>
            </a:lvl1pPr>
            <a:lvl2pPr marL="753923" indent="0">
              <a:buNone/>
              <a:defRPr sz="3298">
                <a:solidFill>
                  <a:schemeClr val="tx1">
                    <a:tint val="75000"/>
                  </a:schemeClr>
                </a:solidFill>
              </a:defRPr>
            </a:lvl2pPr>
            <a:lvl3pPr marL="1507846" indent="0">
              <a:buNone/>
              <a:defRPr sz="2968">
                <a:solidFill>
                  <a:schemeClr val="tx1">
                    <a:tint val="75000"/>
                  </a:schemeClr>
                </a:solidFill>
              </a:defRPr>
            </a:lvl3pPr>
            <a:lvl4pPr marL="2261768" indent="0">
              <a:buNone/>
              <a:defRPr sz="2638">
                <a:solidFill>
                  <a:schemeClr val="tx1">
                    <a:tint val="75000"/>
                  </a:schemeClr>
                </a:solidFill>
              </a:defRPr>
            </a:lvl4pPr>
            <a:lvl5pPr marL="3015691" indent="0">
              <a:buNone/>
              <a:defRPr sz="2638">
                <a:solidFill>
                  <a:schemeClr val="tx1">
                    <a:tint val="75000"/>
                  </a:schemeClr>
                </a:solidFill>
              </a:defRPr>
            </a:lvl5pPr>
            <a:lvl6pPr marL="3769614" indent="0">
              <a:buNone/>
              <a:defRPr sz="2638">
                <a:solidFill>
                  <a:schemeClr val="tx1">
                    <a:tint val="75000"/>
                  </a:schemeClr>
                </a:solidFill>
              </a:defRPr>
            </a:lvl6pPr>
            <a:lvl7pPr marL="4523537" indent="0">
              <a:buNone/>
              <a:defRPr sz="2638">
                <a:solidFill>
                  <a:schemeClr val="tx1">
                    <a:tint val="75000"/>
                  </a:schemeClr>
                </a:solidFill>
              </a:defRPr>
            </a:lvl7pPr>
            <a:lvl8pPr marL="5277460" indent="0">
              <a:buNone/>
              <a:defRPr sz="2638">
                <a:solidFill>
                  <a:schemeClr val="tx1">
                    <a:tint val="75000"/>
                  </a:schemeClr>
                </a:solidFill>
              </a:defRPr>
            </a:lvl8pPr>
            <a:lvl9pPr marL="6031382" indent="0">
              <a:buNone/>
              <a:defRPr sz="263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382157" y="10482093"/>
            <a:ext cx="4523423" cy="602118"/>
          </a:xfrm>
          <a:prstGeom prst="rect">
            <a:avLst/>
          </a:prstGeom>
        </p:spPr>
        <p:txBody>
          <a:bodyPr/>
          <a:lstStyle/>
          <a:p>
            <a:fld id="{B43B5125-2D35-4651-9B2F-808945AE06C5}" type="datetimeFigureOut">
              <a:rPr lang="cs-CZ" smtClean="0"/>
              <a:t>17.04.2020</a:t>
            </a:fld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659483" y="10482093"/>
            <a:ext cx="6785134" cy="602118"/>
          </a:xfrm>
          <a:prstGeom prst="rect">
            <a:avLst/>
          </a:prstGeom>
        </p:spPr>
        <p:txBody>
          <a:bodyPr/>
          <a:lstStyle/>
          <a:p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198520" y="10482093"/>
            <a:ext cx="4523423" cy="602118"/>
          </a:xfrm>
          <a:prstGeom prst="rect">
            <a:avLst/>
          </a:prstGeom>
        </p:spPr>
        <p:txBody>
          <a:bodyPr/>
          <a:lstStyle/>
          <a:p>
            <a:fld id="{862AD022-8CD2-4887-B5ED-D4F21166A122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051274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2157" y="602119"/>
            <a:ext cx="17339786" cy="2185952"/>
          </a:xfrm>
          <a:prstGeom prst="rect">
            <a:avLst/>
          </a:prstGeo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82157" y="3010591"/>
            <a:ext cx="8544243" cy="717567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177700" y="3010591"/>
            <a:ext cx="8544243" cy="717567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382157" y="10482093"/>
            <a:ext cx="4523423" cy="602118"/>
          </a:xfrm>
          <a:prstGeom prst="rect">
            <a:avLst/>
          </a:prstGeom>
        </p:spPr>
        <p:txBody>
          <a:bodyPr/>
          <a:lstStyle/>
          <a:p>
            <a:fld id="{B43B5125-2D35-4651-9B2F-808945AE06C5}" type="datetimeFigureOut">
              <a:rPr lang="cs-CZ" smtClean="0"/>
              <a:t>17.04.2020</a:t>
            </a:fld>
            <a:endParaRPr lang="cs-C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659483" y="10482093"/>
            <a:ext cx="6785134" cy="602118"/>
          </a:xfrm>
          <a:prstGeom prst="rect">
            <a:avLst/>
          </a:prstGeom>
        </p:spPr>
        <p:txBody>
          <a:bodyPr/>
          <a:lstStyle/>
          <a:p>
            <a:endParaRPr lang="cs-C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198520" y="10482093"/>
            <a:ext cx="4523423" cy="602118"/>
          </a:xfrm>
          <a:prstGeom prst="rect">
            <a:avLst/>
          </a:prstGeom>
        </p:spPr>
        <p:txBody>
          <a:bodyPr/>
          <a:lstStyle/>
          <a:p>
            <a:fld id="{862AD022-8CD2-4887-B5ED-D4F21166A122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787973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4776" y="602119"/>
            <a:ext cx="17339786" cy="2185952"/>
          </a:xfrm>
          <a:prstGeom prst="rect">
            <a:avLst/>
          </a:prstGeo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84776" y="2772362"/>
            <a:ext cx="8504976" cy="135869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958" b="1"/>
            </a:lvl1pPr>
            <a:lvl2pPr marL="753923" indent="0">
              <a:buNone/>
              <a:defRPr sz="3298" b="1"/>
            </a:lvl2pPr>
            <a:lvl3pPr marL="1507846" indent="0">
              <a:buNone/>
              <a:defRPr sz="2968" b="1"/>
            </a:lvl3pPr>
            <a:lvl4pPr marL="2261768" indent="0">
              <a:buNone/>
              <a:defRPr sz="2638" b="1"/>
            </a:lvl4pPr>
            <a:lvl5pPr marL="3015691" indent="0">
              <a:buNone/>
              <a:defRPr sz="2638" b="1"/>
            </a:lvl5pPr>
            <a:lvl6pPr marL="3769614" indent="0">
              <a:buNone/>
              <a:defRPr sz="2638" b="1"/>
            </a:lvl6pPr>
            <a:lvl7pPr marL="4523537" indent="0">
              <a:buNone/>
              <a:defRPr sz="2638" b="1"/>
            </a:lvl7pPr>
            <a:lvl8pPr marL="5277460" indent="0">
              <a:buNone/>
              <a:defRPr sz="2638" b="1"/>
            </a:lvl8pPr>
            <a:lvl9pPr marL="6031382" indent="0">
              <a:buNone/>
              <a:defRPr sz="2638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84776" y="4131054"/>
            <a:ext cx="8504976" cy="607615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177701" y="2772362"/>
            <a:ext cx="8546861" cy="135869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958" b="1"/>
            </a:lvl1pPr>
            <a:lvl2pPr marL="753923" indent="0">
              <a:buNone/>
              <a:defRPr sz="3298" b="1"/>
            </a:lvl2pPr>
            <a:lvl3pPr marL="1507846" indent="0">
              <a:buNone/>
              <a:defRPr sz="2968" b="1"/>
            </a:lvl3pPr>
            <a:lvl4pPr marL="2261768" indent="0">
              <a:buNone/>
              <a:defRPr sz="2638" b="1"/>
            </a:lvl4pPr>
            <a:lvl5pPr marL="3015691" indent="0">
              <a:buNone/>
              <a:defRPr sz="2638" b="1"/>
            </a:lvl5pPr>
            <a:lvl6pPr marL="3769614" indent="0">
              <a:buNone/>
              <a:defRPr sz="2638" b="1"/>
            </a:lvl6pPr>
            <a:lvl7pPr marL="4523537" indent="0">
              <a:buNone/>
              <a:defRPr sz="2638" b="1"/>
            </a:lvl7pPr>
            <a:lvl8pPr marL="5277460" indent="0">
              <a:buNone/>
              <a:defRPr sz="2638" b="1"/>
            </a:lvl8pPr>
            <a:lvl9pPr marL="6031382" indent="0">
              <a:buNone/>
              <a:defRPr sz="2638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177701" y="4131054"/>
            <a:ext cx="8546861" cy="607615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382157" y="10482093"/>
            <a:ext cx="4523423" cy="602118"/>
          </a:xfrm>
          <a:prstGeom prst="rect">
            <a:avLst/>
          </a:prstGeom>
        </p:spPr>
        <p:txBody>
          <a:bodyPr/>
          <a:lstStyle/>
          <a:p>
            <a:fld id="{B43B5125-2D35-4651-9B2F-808945AE06C5}" type="datetimeFigureOut">
              <a:rPr lang="cs-CZ" smtClean="0"/>
              <a:t>17.04.2020</a:t>
            </a:fld>
            <a:endParaRPr lang="cs-CZ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6659483" y="10482093"/>
            <a:ext cx="6785134" cy="602118"/>
          </a:xfrm>
          <a:prstGeom prst="rect">
            <a:avLst/>
          </a:prstGeom>
        </p:spPr>
        <p:txBody>
          <a:bodyPr/>
          <a:lstStyle/>
          <a:p>
            <a:endParaRPr lang="cs-CZ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4198520" y="10482093"/>
            <a:ext cx="4523423" cy="602118"/>
          </a:xfrm>
          <a:prstGeom prst="rect">
            <a:avLst/>
          </a:prstGeom>
        </p:spPr>
        <p:txBody>
          <a:bodyPr/>
          <a:lstStyle/>
          <a:p>
            <a:fld id="{862AD022-8CD2-4887-B5ED-D4F21166A122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14102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2157" y="602119"/>
            <a:ext cx="17339786" cy="2185952"/>
          </a:xfrm>
          <a:prstGeom prst="rect">
            <a:avLst/>
          </a:prstGeo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382157" y="10482093"/>
            <a:ext cx="4523423" cy="602118"/>
          </a:xfrm>
          <a:prstGeom prst="rect">
            <a:avLst/>
          </a:prstGeom>
        </p:spPr>
        <p:txBody>
          <a:bodyPr/>
          <a:lstStyle/>
          <a:p>
            <a:fld id="{B43B5125-2D35-4651-9B2F-808945AE06C5}" type="datetimeFigureOut">
              <a:rPr lang="cs-CZ" smtClean="0"/>
              <a:t>17.04.2020</a:t>
            </a:fld>
            <a:endParaRPr lang="cs-C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659483" y="10482093"/>
            <a:ext cx="6785134" cy="602118"/>
          </a:xfrm>
          <a:prstGeom prst="rect">
            <a:avLst/>
          </a:prstGeom>
        </p:spPr>
        <p:txBody>
          <a:bodyPr/>
          <a:lstStyle/>
          <a:p>
            <a:endParaRPr lang="cs-CZ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4198520" y="10482093"/>
            <a:ext cx="4523423" cy="602118"/>
          </a:xfrm>
          <a:prstGeom prst="rect">
            <a:avLst/>
          </a:prstGeom>
        </p:spPr>
        <p:txBody>
          <a:bodyPr/>
          <a:lstStyle/>
          <a:p>
            <a:fld id="{862AD022-8CD2-4887-B5ED-D4F21166A122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703247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1382157" y="10482093"/>
            <a:ext cx="4523423" cy="602118"/>
          </a:xfrm>
          <a:prstGeom prst="rect">
            <a:avLst/>
          </a:prstGeom>
        </p:spPr>
        <p:txBody>
          <a:bodyPr/>
          <a:lstStyle/>
          <a:p>
            <a:fld id="{B43B5125-2D35-4651-9B2F-808945AE06C5}" type="datetimeFigureOut">
              <a:rPr lang="cs-CZ" smtClean="0"/>
              <a:t>17.04.2020</a:t>
            </a:fld>
            <a:endParaRPr lang="cs-CZ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659483" y="10482093"/>
            <a:ext cx="6785134" cy="602118"/>
          </a:xfrm>
          <a:prstGeom prst="rect">
            <a:avLst/>
          </a:prstGeom>
        </p:spPr>
        <p:txBody>
          <a:bodyPr/>
          <a:lstStyle/>
          <a:p>
            <a:endParaRPr lang="cs-C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4198520" y="10482093"/>
            <a:ext cx="4523423" cy="602118"/>
          </a:xfrm>
          <a:prstGeom prst="rect">
            <a:avLst/>
          </a:prstGeom>
        </p:spPr>
        <p:txBody>
          <a:bodyPr/>
          <a:lstStyle/>
          <a:p>
            <a:fld id="{862AD022-8CD2-4887-B5ED-D4F21166A122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242872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4776" y="753957"/>
            <a:ext cx="6484095" cy="2638848"/>
          </a:xfrm>
          <a:prstGeom prst="rect">
            <a:avLst/>
          </a:prstGeom>
        </p:spPr>
        <p:txBody>
          <a:bodyPr anchor="b"/>
          <a:lstStyle>
            <a:lvl1pPr>
              <a:defRPr sz="5277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46861" y="1628338"/>
            <a:ext cx="10177701" cy="8036969"/>
          </a:xfrm>
          <a:prstGeom prst="rect">
            <a:avLst/>
          </a:prstGeom>
        </p:spPr>
        <p:txBody>
          <a:bodyPr/>
          <a:lstStyle>
            <a:lvl1pPr>
              <a:defRPr sz="5277"/>
            </a:lvl1pPr>
            <a:lvl2pPr>
              <a:defRPr sz="4617"/>
            </a:lvl2pPr>
            <a:lvl3pPr>
              <a:defRPr sz="3958"/>
            </a:lvl3pPr>
            <a:lvl4pPr>
              <a:defRPr sz="3298"/>
            </a:lvl4pPr>
            <a:lvl5pPr>
              <a:defRPr sz="3298"/>
            </a:lvl5pPr>
            <a:lvl6pPr>
              <a:defRPr sz="3298"/>
            </a:lvl6pPr>
            <a:lvl7pPr>
              <a:defRPr sz="3298"/>
            </a:lvl7pPr>
            <a:lvl8pPr>
              <a:defRPr sz="3298"/>
            </a:lvl8pPr>
            <a:lvl9pPr>
              <a:defRPr sz="3298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84776" y="3392805"/>
            <a:ext cx="6484095" cy="62855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638"/>
            </a:lvl1pPr>
            <a:lvl2pPr marL="753923" indent="0">
              <a:buNone/>
              <a:defRPr sz="2309"/>
            </a:lvl2pPr>
            <a:lvl3pPr marL="1507846" indent="0">
              <a:buNone/>
              <a:defRPr sz="1979"/>
            </a:lvl3pPr>
            <a:lvl4pPr marL="2261768" indent="0">
              <a:buNone/>
              <a:defRPr sz="1649"/>
            </a:lvl4pPr>
            <a:lvl5pPr marL="3015691" indent="0">
              <a:buNone/>
              <a:defRPr sz="1649"/>
            </a:lvl5pPr>
            <a:lvl6pPr marL="3769614" indent="0">
              <a:buNone/>
              <a:defRPr sz="1649"/>
            </a:lvl6pPr>
            <a:lvl7pPr marL="4523537" indent="0">
              <a:buNone/>
              <a:defRPr sz="1649"/>
            </a:lvl7pPr>
            <a:lvl8pPr marL="5277460" indent="0">
              <a:buNone/>
              <a:defRPr sz="1649"/>
            </a:lvl8pPr>
            <a:lvl9pPr marL="6031382" indent="0">
              <a:buNone/>
              <a:defRPr sz="1649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382157" y="10482093"/>
            <a:ext cx="4523423" cy="602118"/>
          </a:xfrm>
          <a:prstGeom prst="rect">
            <a:avLst/>
          </a:prstGeom>
        </p:spPr>
        <p:txBody>
          <a:bodyPr/>
          <a:lstStyle/>
          <a:p>
            <a:fld id="{B43B5125-2D35-4651-9B2F-808945AE06C5}" type="datetimeFigureOut">
              <a:rPr lang="cs-CZ" smtClean="0"/>
              <a:t>17.04.2020</a:t>
            </a:fld>
            <a:endParaRPr lang="cs-C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659483" y="10482093"/>
            <a:ext cx="6785134" cy="602118"/>
          </a:xfrm>
          <a:prstGeom prst="rect">
            <a:avLst/>
          </a:prstGeom>
        </p:spPr>
        <p:txBody>
          <a:bodyPr/>
          <a:lstStyle/>
          <a:p>
            <a:endParaRPr lang="cs-C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198520" y="10482093"/>
            <a:ext cx="4523423" cy="602118"/>
          </a:xfrm>
          <a:prstGeom prst="rect">
            <a:avLst/>
          </a:prstGeom>
        </p:spPr>
        <p:txBody>
          <a:bodyPr/>
          <a:lstStyle/>
          <a:p>
            <a:fld id="{862AD022-8CD2-4887-B5ED-D4F21166A122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373401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4776" y="753957"/>
            <a:ext cx="6484095" cy="2638848"/>
          </a:xfrm>
          <a:prstGeom prst="rect">
            <a:avLst/>
          </a:prstGeom>
        </p:spPr>
        <p:txBody>
          <a:bodyPr anchor="b"/>
          <a:lstStyle>
            <a:lvl1pPr>
              <a:defRPr sz="5277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546861" y="1628338"/>
            <a:ext cx="10177701" cy="8036969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5277"/>
            </a:lvl1pPr>
            <a:lvl2pPr marL="753923" indent="0">
              <a:buNone/>
              <a:defRPr sz="4617"/>
            </a:lvl2pPr>
            <a:lvl3pPr marL="1507846" indent="0">
              <a:buNone/>
              <a:defRPr sz="3958"/>
            </a:lvl3pPr>
            <a:lvl4pPr marL="2261768" indent="0">
              <a:buNone/>
              <a:defRPr sz="3298"/>
            </a:lvl4pPr>
            <a:lvl5pPr marL="3015691" indent="0">
              <a:buNone/>
              <a:defRPr sz="3298"/>
            </a:lvl5pPr>
            <a:lvl6pPr marL="3769614" indent="0">
              <a:buNone/>
              <a:defRPr sz="3298"/>
            </a:lvl6pPr>
            <a:lvl7pPr marL="4523537" indent="0">
              <a:buNone/>
              <a:defRPr sz="3298"/>
            </a:lvl7pPr>
            <a:lvl8pPr marL="5277460" indent="0">
              <a:buNone/>
              <a:defRPr sz="3298"/>
            </a:lvl8pPr>
            <a:lvl9pPr marL="6031382" indent="0">
              <a:buNone/>
              <a:defRPr sz="3298"/>
            </a:lvl9pPr>
          </a:lstStyle>
          <a:p>
            <a:r>
              <a:rPr lang="cs-CZ" dirty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84776" y="3392805"/>
            <a:ext cx="6484095" cy="62855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638"/>
            </a:lvl1pPr>
            <a:lvl2pPr marL="753923" indent="0">
              <a:buNone/>
              <a:defRPr sz="2309"/>
            </a:lvl2pPr>
            <a:lvl3pPr marL="1507846" indent="0">
              <a:buNone/>
              <a:defRPr sz="1979"/>
            </a:lvl3pPr>
            <a:lvl4pPr marL="2261768" indent="0">
              <a:buNone/>
              <a:defRPr sz="1649"/>
            </a:lvl4pPr>
            <a:lvl5pPr marL="3015691" indent="0">
              <a:buNone/>
              <a:defRPr sz="1649"/>
            </a:lvl5pPr>
            <a:lvl6pPr marL="3769614" indent="0">
              <a:buNone/>
              <a:defRPr sz="1649"/>
            </a:lvl6pPr>
            <a:lvl7pPr marL="4523537" indent="0">
              <a:buNone/>
              <a:defRPr sz="1649"/>
            </a:lvl7pPr>
            <a:lvl8pPr marL="5277460" indent="0">
              <a:buNone/>
              <a:defRPr sz="1649"/>
            </a:lvl8pPr>
            <a:lvl9pPr marL="6031382" indent="0">
              <a:buNone/>
              <a:defRPr sz="1649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382157" y="10482093"/>
            <a:ext cx="4523423" cy="602118"/>
          </a:xfrm>
          <a:prstGeom prst="rect">
            <a:avLst/>
          </a:prstGeom>
        </p:spPr>
        <p:txBody>
          <a:bodyPr/>
          <a:lstStyle/>
          <a:p>
            <a:fld id="{B43B5125-2D35-4651-9B2F-808945AE06C5}" type="datetimeFigureOut">
              <a:rPr lang="cs-CZ" smtClean="0"/>
              <a:t>17.04.2020</a:t>
            </a:fld>
            <a:endParaRPr lang="cs-C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659483" y="10482093"/>
            <a:ext cx="6785134" cy="602118"/>
          </a:xfrm>
          <a:prstGeom prst="rect">
            <a:avLst/>
          </a:prstGeom>
        </p:spPr>
        <p:txBody>
          <a:bodyPr/>
          <a:lstStyle/>
          <a:p>
            <a:endParaRPr lang="cs-C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198520" y="10482093"/>
            <a:ext cx="4523423" cy="602118"/>
          </a:xfrm>
          <a:prstGeom prst="rect">
            <a:avLst/>
          </a:prstGeom>
        </p:spPr>
        <p:txBody>
          <a:bodyPr/>
          <a:lstStyle/>
          <a:p>
            <a:fld id="{862AD022-8CD2-4887-B5ED-D4F21166A122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36666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Přímá spojnice 7">
            <a:extLst>
              <a:ext uri="{FF2B5EF4-FFF2-40B4-BE49-F238E27FC236}">
                <a16:creationId xmlns:a16="http://schemas.microsoft.com/office/drawing/2014/main" id="{DADADEDA-A891-4533-B698-C3F52D37E910}"/>
              </a:ext>
            </a:extLst>
          </p:cNvPr>
          <p:cNvCxnSpPr>
            <a:cxnSpLocks/>
          </p:cNvCxnSpPr>
          <p:nvPr userDrawn="1"/>
        </p:nvCxnSpPr>
        <p:spPr>
          <a:xfrm>
            <a:off x="866731" y="10056659"/>
            <a:ext cx="1648594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Zástupný symbol pro obsah 5">
            <a:extLst>
              <a:ext uri="{FF2B5EF4-FFF2-40B4-BE49-F238E27FC236}">
                <a16:creationId xmlns:a16="http://schemas.microsoft.com/office/drawing/2014/main" id="{40038B71-B38C-4117-90B0-8B7D76A7F0C1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128180" y="9403992"/>
            <a:ext cx="1305243" cy="1305335"/>
          </a:xfrm>
          <a:prstGeom prst="rect">
            <a:avLst/>
          </a:prstGeom>
        </p:spPr>
      </p:pic>
      <p:sp>
        <p:nvSpPr>
          <p:cNvPr id="10" name="object 35">
            <a:extLst>
              <a:ext uri="{FF2B5EF4-FFF2-40B4-BE49-F238E27FC236}">
                <a16:creationId xmlns:a16="http://schemas.microsoft.com/office/drawing/2014/main" id="{E6F024E8-B807-4260-AB14-E12C9BACBDF3}"/>
              </a:ext>
            </a:extLst>
          </p:cNvPr>
          <p:cNvSpPr/>
          <p:nvPr userDrawn="1"/>
        </p:nvSpPr>
        <p:spPr>
          <a:xfrm>
            <a:off x="0" y="0"/>
            <a:ext cx="20104100" cy="1576934"/>
          </a:xfrm>
          <a:custGeom>
            <a:avLst/>
            <a:gdLst/>
            <a:ahLst/>
            <a:cxnLst/>
            <a:rect l="l" t="t" r="r" b="b"/>
            <a:pathLst>
              <a:path w="20104100" h="167640">
                <a:moveTo>
                  <a:pt x="0" y="167534"/>
                </a:moveTo>
                <a:lnTo>
                  <a:pt x="20104099" y="167534"/>
                </a:lnTo>
                <a:lnTo>
                  <a:pt x="20104099" y="0"/>
                </a:lnTo>
                <a:lnTo>
                  <a:pt x="0" y="0"/>
                </a:lnTo>
                <a:lnTo>
                  <a:pt x="0" y="167534"/>
                </a:lnTo>
                <a:close/>
              </a:path>
            </a:pathLst>
          </a:custGeom>
          <a:solidFill>
            <a:srgbClr val="D22D40"/>
          </a:solidFill>
        </p:spPr>
        <p:txBody>
          <a:bodyPr wrap="square" lIns="0" tIns="0" rIns="0" bIns="0" rtlCol="0">
            <a:spAutoFit/>
          </a:bodyPr>
          <a:lstStyle/>
          <a:p>
            <a:endParaRPr dirty="0"/>
          </a:p>
        </p:txBody>
      </p:sp>
      <p:sp>
        <p:nvSpPr>
          <p:cNvPr id="13" name="TextovéPole 12">
            <a:extLst>
              <a:ext uri="{FF2B5EF4-FFF2-40B4-BE49-F238E27FC236}">
                <a16:creationId xmlns:a16="http://schemas.microsoft.com/office/drawing/2014/main" id="{7C551D88-313F-4E9F-A50F-CD4813224B22}"/>
              </a:ext>
            </a:extLst>
          </p:cNvPr>
          <p:cNvSpPr txBox="1"/>
          <p:nvPr userDrawn="1"/>
        </p:nvSpPr>
        <p:spPr>
          <a:xfrm>
            <a:off x="495946" y="1968285"/>
            <a:ext cx="83845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cs-CZ" dirty="0"/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q"/>
            </a:pPr>
            <a:endParaRPr lang="cs-CZ" dirty="0"/>
          </a:p>
          <a:p>
            <a:pPr marL="0" indent="0">
              <a:buClr>
                <a:srgbClr val="FF0000"/>
              </a:buClr>
              <a:buFont typeface="Wingdings" panose="05000000000000000000" pitchFamily="2" charset="2"/>
              <a:buNone/>
            </a:pPr>
            <a:endParaRPr lang="cs-CZ" dirty="0"/>
          </a:p>
        </p:txBody>
      </p:sp>
      <p:sp>
        <p:nvSpPr>
          <p:cNvPr id="14" name="Nadpis 1">
            <a:extLst>
              <a:ext uri="{FF2B5EF4-FFF2-40B4-BE49-F238E27FC236}">
                <a16:creationId xmlns:a16="http://schemas.microsoft.com/office/drawing/2014/main" id="{AD13AF40-CD37-4305-8B60-26E85D83602E}"/>
              </a:ext>
            </a:extLst>
          </p:cNvPr>
          <p:cNvSpPr txBox="1">
            <a:spLocks/>
          </p:cNvSpPr>
          <p:nvPr userDrawn="1"/>
        </p:nvSpPr>
        <p:spPr>
          <a:xfrm>
            <a:off x="12771120" y="10296577"/>
            <a:ext cx="4820172" cy="82550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>
              <a:defRPr sz="5750" b="1">
                <a:latin typeface="Gill Sans MT"/>
                <a:ea typeface="+mj-ea"/>
                <a:cs typeface="Gill Sans MT"/>
              </a:defRPr>
            </a:lvl1pPr>
          </a:lstStyle>
          <a:p>
            <a:r>
              <a:rPr lang="cs-CZ" sz="4000" kern="0" dirty="0">
                <a:latin typeface="Gill Sans"/>
              </a:rPr>
              <a:t>Univerzita Karlova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B0C2194D-84FF-4792-AA2C-38ACA762CCA1}"/>
              </a:ext>
            </a:extLst>
          </p:cNvPr>
          <p:cNvSpPr txBox="1">
            <a:spLocks/>
          </p:cNvSpPr>
          <p:nvPr userDrawn="1"/>
        </p:nvSpPr>
        <p:spPr>
          <a:xfrm>
            <a:off x="251506" y="304259"/>
            <a:ext cx="17339786" cy="1028596"/>
          </a:xfrm>
          <a:prstGeom prst="rect">
            <a:avLst/>
          </a:prstGeom>
        </p:spPr>
        <p:txBody>
          <a:bodyPr/>
          <a:lstStyle>
            <a:lvl1pPr algn="l" defTabSz="150784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7256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8333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1507846" rtl="0" eaLnBrk="1" latinLnBrk="0" hangingPunct="1">
        <a:lnSpc>
          <a:spcPct val="90000"/>
        </a:lnSpc>
        <a:spcBef>
          <a:spcPct val="0"/>
        </a:spcBef>
        <a:buNone/>
        <a:defRPr sz="725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6961" indent="-376961" algn="l" defTabSz="1507846" rtl="0" eaLnBrk="1" latinLnBrk="0" hangingPunct="1">
        <a:lnSpc>
          <a:spcPct val="90000"/>
        </a:lnSpc>
        <a:spcBef>
          <a:spcPts val="1649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1130884" indent="-376961" algn="l" defTabSz="1507846" rtl="0" eaLnBrk="1" latinLnBrk="0" hangingPunct="1">
        <a:lnSpc>
          <a:spcPct val="90000"/>
        </a:lnSpc>
        <a:spcBef>
          <a:spcPts val="824"/>
        </a:spcBef>
        <a:buFont typeface="Arial" panose="020B0604020202020204" pitchFamily="34" charset="0"/>
        <a:buChar char="•"/>
        <a:defRPr sz="3958" kern="1200">
          <a:solidFill>
            <a:schemeClr val="tx1"/>
          </a:solidFill>
          <a:latin typeface="+mn-lt"/>
          <a:ea typeface="+mn-ea"/>
          <a:cs typeface="+mn-cs"/>
        </a:defRPr>
      </a:lvl2pPr>
      <a:lvl3pPr marL="1884807" indent="-376961" algn="l" defTabSz="1507846" rtl="0" eaLnBrk="1" latinLnBrk="0" hangingPunct="1">
        <a:lnSpc>
          <a:spcPct val="90000"/>
        </a:lnSpc>
        <a:spcBef>
          <a:spcPts val="824"/>
        </a:spcBef>
        <a:buFont typeface="Arial" panose="020B0604020202020204" pitchFamily="34" charset="0"/>
        <a:buChar char="•"/>
        <a:defRPr sz="3298" kern="1200">
          <a:solidFill>
            <a:schemeClr val="tx1"/>
          </a:solidFill>
          <a:latin typeface="+mn-lt"/>
          <a:ea typeface="+mn-ea"/>
          <a:cs typeface="+mn-cs"/>
        </a:defRPr>
      </a:lvl3pPr>
      <a:lvl4pPr marL="2638730" indent="-376961" algn="l" defTabSz="1507846" rtl="0" eaLnBrk="1" latinLnBrk="0" hangingPunct="1">
        <a:lnSpc>
          <a:spcPct val="90000"/>
        </a:lnSpc>
        <a:spcBef>
          <a:spcPts val="824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4pPr>
      <a:lvl5pPr marL="3392653" indent="-376961" algn="l" defTabSz="1507846" rtl="0" eaLnBrk="1" latinLnBrk="0" hangingPunct="1">
        <a:lnSpc>
          <a:spcPct val="90000"/>
        </a:lnSpc>
        <a:spcBef>
          <a:spcPts val="824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5pPr>
      <a:lvl6pPr marL="4146575" indent="-376961" algn="l" defTabSz="1507846" rtl="0" eaLnBrk="1" latinLnBrk="0" hangingPunct="1">
        <a:lnSpc>
          <a:spcPct val="90000"/>
        </a:lnSpc>
        <a:spcBef>
          <a:spcPts val="824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6pPr>
      <a:lvl7pPr marL="4900498" indent="-376961" algn="l" defTabSz="1507846" rtl="0" eaLnBrk="1" latinLnBrk="0" hangingPunct="1">
        <a:lnSpc>
          <a:spcPct val="90000"/>
        </a:lnSpc>
        <a:spcBef>
          <a:spcPts val="824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7pPr>
      <a:lvl8pPr marL="5654421" indent="-376961" algn="l" defTabSz="1507846" rtl="0" eaLnBrk="1" latinLnBrk="0" hangingPunct="1">
        <a:lnSpc>
          <a:spcPct val="90000"/>
        </a:lnSpc>
        <a:spcBef>
          <a:spcPts val="824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8pPr>
      <a:lvl9pPr marL="6408344" indent="-376961" algn="l" defTabSz="1507846" rtl="0" eaLnBrk="1" latinLnBrk="0" hangingPunct="1">
        <a:lnSpc>
          <a:spcPct val="90000"/>
        </a:lnSpc>
        <a:spcBef>
          <a:spcPts val="824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07846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1pPr>
      <a:lvl2pPr marL="753923" algn="l" defTabSz="1507846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2pPr>
      <a:lvl3pPr marL="1507846" algn="l" defTabSz="1507846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3pPr>
      <a:lvl4pPr marL="2261768" algn="l" defTabSz="1507846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4pPr>
      <a:lvl5pPr marL="3015691" algn="l" defTabSz="1507846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5pPr>
      <a:lvl6pPr marL="3769614" algn="l" defTabSz="1507846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6pPr>
      <a:lvl7pPr marL="4523537" algn="l" defTabSz="1507846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7pPr>
      <a:lvl8pPr marL="5277460" algn="l" defTabSz="1507846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8pPr>
      <a:lvl9pPr marL="6031382" algn="l" defTabSz="1507846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5" Type="http://schemas.microsoft.com/office/2007/relationships/hdphoto" Target="../media/hdphoto1.wdp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2.jpg"/><Relationship Id="rId5" Type="http://schemas.openxmlformats.org/officeDocument/2006/relationships/image" Target="../media/image11.jp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mailto:distancnizkouseni@cuni.cz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1"/>
          <p:cNvSpPr txBox="1">
            <a:spLocks/>
          </p:cNvSpPr>
          <p:nvPr/>
        </p:nvSpPr>
        <p:spPr>
          <a:xfrm>
            <a:off x="0" y="-358008"/>
            <a:ext cx="8382000" cy="171513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150784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989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5400" b="1" dirty="0">
                <a:solidFill>
                  <a:schemeClr val="bg1"/>
                </a:solidFill>
                <a:latin typeface="Gill Sans"/>
              </a:rPr>
              <a:t>About</a:t>
            </a:r>
            <a:r>
              <a:rPr lang="cs-CZ" sz="5400" b="1" spc="5" dirty="0">
                <a:solidFill>
                  <a:schemeClr val="bg1"/>
                </a:solidFill>
                <a:latin typeface="Gill Sans"/>
              </a:rPr>
              <a:t> </a:t>
            </a:r>
            <a:r>
              <a:rPr lang="cs-CZ" sz="5400" b="1" dirty="0">
                <a:solidFill>
                  <a:schemeClr val="bg1"/>
                </a:solidFill>
                <a:latin typeface="Gill Sans"/>
              </a:rPr>
              <a:t>Charles</a:t>
            </a:r>
            <a:r>
              <a:rPr lang="cs-CZ" sz="5400" b="1" spc="5" dirty="0">
                <a:solidFill>
                  <a:schemeClr val="bg1"/>
                </a:solidFill>
                <a:latin typeface="Gill Sans"/>
              </a:rPr>
              <a:t> </a:t>
            </a:r>
            <a:r>
              <a:rPr lang="cs-CZ" sz="5400" b="1" dirty="0">
                <a:solidFill>
                  <a:schemeClr val="bg1"/>
                </a:solidFill>
                <a:latin typeface="Gill Sans"/>
              </a:rPr>
              <a:t>Uni</a:t>
            </a:r>
            <a:r>
              <a:rPr lang="cs-CZ" sz="5400" b="1" spc="-204" dirty="0">
                <a:solidFill>
                  <a:schemeClr val="bg1"/>
                </a:solidFill>
                <a:latin typeface="Gill Sans"/>
              </a:rPr>
              <a:t>v</a:t>
            </a:r>
            <a:r>
              <a:rPr lang="cs-CZ" sz="5400" b="1" dirty="0">
                <a:solidFill>
                  <a:schemeClr val="bg1"/>
                </a:solidFill>
                <a:latin typeface="Gill Sans"/>
              </a:rPr>
              <a:t>ersity</a:t>
            </a:r>
          </a:p>
        </p:txBody>
      </p:sp>
      <p:sp>
        <p:nvSpPr>
          <p:cNvPr id="12" name="object 35"/>
          <p:cNvSpPr/>
          <p:nvPr/>
        </p:nvSpPr>
        <p:spPr>
          <a:xfrm>
            <a:off x="0" y="0"/>
            <a:ext cx="20104100" cy="167640"/>
          </a:xfrm>
          <a:custGeom>
            <a:avLst/>
            <a:gdLst/>
            <a:ahLst/>
            <a:cxnLst/>
            <a:rect l="l" t="t" r="r" b="b"/>
            <a:pathLst>
              <a:path w="20104100" h="167640">
                <a:moveTo>
                  <a:pt x="0" y="167534"/>
                </a:moveTo>
                <a:lnTo>
                  <a:pt x="20104099" y="167534"/>
                </a:lnTo>
                <a:lnTo>
                  <a:pt x="20104099" y="0"/>
                </a:lnTo>
                <a:lnTo>
                  <a:pt x="0" y="0"/>
                </a:lnTo>
                <a:lnTo>
                  <a:pt x="0" y="167534"/>
                </a:lnTo>
                <a:close/>
              </a:path>
            </a:pathLst>
          </a:custGeom>
          <a:solidFill>
            <a:srgbClr val="D32D3F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7" name="object 2">
            <a:extLst>
              <a:ext uri="{FF2B5EF4-FFF2-40B4-BE49-F238E27FC236}">
                <a16:creationId xmlns:a16="http://schemas.microsoft.com/office/drawing/2014/main" id="{EF4964E5-7996-4BD8-BE97-09DAA230B48A}"/>
              </a:ext>
            </a:extLst>
          </p:cNvPr>
          <p:cNvSpPr/>
          <p:nvPr/>
        </p:nvSpPr>
        <p:spPr>
          <a:xfrm>
            <a:off x="4" y="121425"/>
            <a:ext cx="20104096" cy="7976081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8" name="object 32">
            <a:extLst>
              <a:ext uri="{FF2B5EF4-FFF2-40B4-BE49-F238E27FC236}">
                <a16:creationId xmlns:a16="http://schemas.microsoft.com/office/drawing/2014/main" id="{1C0A5DBE-EEC0-442C-9C2C-AE73AE60FDE8}"/>
              </a:ext>
            </a:extLst>
          </p:cNvPr>
          <p:cNvSpPr/>
          <p:nvPr/>
        </p:nvSpPr>
        <p:spPr>
          <a:xfrm>
            <a:off x="7932044" y="8685224"/>
            <a:ext cx="0" cy="2391410"/>
          </a:xfrm>
          <a:custGeom>
            <a:avLst/>
            <a:gdLst/>
            <a:ahLst/>
            <a:cxnLst/>
            <a:rect l="l" t="t" r="r" b="b"/>
            <a:pathLst>
              <a:path h="2391409">
                <a:moveTo>
                  <a:pt x="0" y="0"/>
                </a:moveTo>
                <a:lnTo>
                  <a:pt x="0" y="2391110"/>
                </a:lnTo>
              </a:path>
            </a:pathLst>
          </a:custGeom>
          <a:ln w="10470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9" name="object 33">
            <a:extLst>
              <a:ext uri="{FF2B5EF4-FFF2-40B4-BE49-F238E27FC236}">
                <a16:creationId xmlns:a16="http://schemas.microsoft.com/office/drawing/2014/main" id="{82481C31-DA41-4505-9C03-57E6EC118661}"/>
              </a:ext>
            </a:extLst>
          </p:cNvPr>
          <p:cNvSpPr txBox="1"/>
          <p:nvPr/>
        </p:nvSpPr>
        <p:spPr>
          <a:xfrm>
            <a:off x="8218774" y="8357435"/>
            <a:ext cx="11288233" cy="24929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lang="cs-CZ" sz="5400" b="1" dirty="0">
                <a:solidFill>
                  <a:srgbClr val="D32D3F"/>
                </a:solidFill>
                <a:latin typeface="Cambria" panose="02040503050406030204" pitchFamily="18" charset="0"/>
                <a:ea typeface="Cambria" panose="02040503050406030204" pitchFamily="18" charset="0"/>
                <a:cs typeface="Gill Sans MT"/>
              </a:rPr>
              <a:t>Úprava vnitřních předpisů </a:t>
            </a:r>
          </a:p>
          <a:p>
            <a:pPr marL="12700"/>
            <a:r>
              <a:rPr lang="cs-CZ" sz="5400" b="1" dirty="0">
                <a:solidFill>
                  <a:srgbClr val="D32D3F"/>
                </a:solidFill>
                <a:latin typeface="Cambria" panose="02040503050406030204" pitchFamily="18" charset="0"/>
                <a:ea typeface="Cambria" panose="02040503050406030204" pitchFamily="18" charset="0"/>
                <a:cs typeface="Gill Sans MT"/>
              </a:rPr>
              <a:t>v souvislosti </a:t>
            </a:r>
            <a:r>
              <a:rPr lang="sk-SK" sz="5400" b="1" dirty="0">
                <a:solidFill>
                  <a:srgbClr val="D32D3F"/>
                </a:solidFill>
                <a:latin typeface="Cambria" panose="02040503050406030204" pitchFamily="18" charset="0"/>
                <a:ea typeface="Cambria" panose="02040503050406030204" pitchFamily="18" charset="0"/>
                <a:cs typeface="Gill Sans MT"/>
              </a:rPr>
              <a:t>s o</a:t>
            </a:r>
            <a:r>
              <a:rPr lang="cs-CZ" sz="5400" b="1" dirty="0" err="1">
                <a:solidFill>
                  <a:srgbClr val="D32D3F"/>
                </a:solidFill>
                <a:latin typeface="Cambria" panose="02040503050406030204" pitchFamily="18" charset="0"/>
                <a:ea typeface="Cambria" panose="02040503050406030204" pitchFamily="18" charset="0"/>
                <a:cs typeface="Gill Sans MT"/>
              </a:rPr>
              <a:t>nline</a:t>
            </a:r>
            <a:r>
              <a:rPr lang="cs-CZ" sz="5400" b="1" dirty="0">
                <a:solidFill>
                  <a:srgbClr val="D32D3F"/>
                </a:solidFill>
                <a:latin typeface="Cambria" panose="02040503050406030204" pitchFamily="18" charset="0"/>
                <a:ea typeface="Cambria" panose="02040503050406030204" pitchFamily="18" charset="0"/>
                <a:cs typeface="Gill Sans MT"/>
              </a:rPr>
              <a:t> zkoušením </a:t>
            </a:r>
          </a:p>
          <a:p>
            <a:pPr marL="12700"/>
            <a:r>
              <a:rPr lang="cs-CZ" sz="5400" b="1" dirty="0">
                <a:solidFill>
                  <a:srgbClr val="D32D3F"/>
                </a:solidFill>
                <a:latin typeface="Cambria" panose="02040503050406030204" pitchFamily="18" charset="0"/>
                <a:ea typeface="Cambria" panose="02040503050406030204" pitchFamily="18" charset="0"/>
                <a:cs typeface="Gill Sans MT"/>
              </a:rPr>
              <a:t>na UK                                              </a:t>
            </a:r>
            <a:r>
              <a:rPr lang="cs-CZ" sz="3600" b="1" dirty="0">
                <a:solidFill>
                  <a:srgbClr val="D32D3F"/>
                </a:solidFill>
                <a:latin typeface="Cambria" panose="02040503050406030204" pitchFamily="18" charset="0"/>
                <a:ea typeface="Cambria" panose="02040503050406030204" pitchFamily="18" charset="0"/>
                <a:cs typeface="Gill Sans MT"/>
              </a:rPr>
              <a:t>17. 4. 2020   </a:t>
            </a:r>
            <a:endParaRPr lang="cs-CZ" sz="3600" dirty="0">
              <a:latin typeface="Cambria" panose="02040503050406030204" pitchFamily="18" charset="0"/>
              <a:ea typeface="Cambria" panose="02040503050406030204" pitchFamily="18" charset="0"/>
              <a:cs typeface="Gill Sans MT"/>
            </a:endParaRP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684" y="8398870"/>
            <a:ext cx="6908631" cy="2677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53690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dnadpis 2">
            <a:extLst>
              <a:ext uri="{FF2B5EF4-FFF2-40B4-BE49-F238E27FC236}">
                <a16:creationId xmlns:a16="http://schemas.microsoft.com/office/drawing/2014/main" id="{50B022D2-8067-4855-B04C-F9A9EE20CA2F}"/>
              </a:ext>
            </a:extLst>
          </p:cNvPr>
          <p:cNvSpPr>
            <a:spLocks noGrp="1"/>
          </p:cNvSpPr>
          <p:nvPr/>
        </p:nvSpPr>
        <p:spPr>
          <a:xfrm>
            <a:off x="647632" y="10147326"/>
            <a:ext cx="15078075" cy="916914"/>
          </a:xfrm>
        </p:spPr>
        <p:txBody>
          <a:bodyPr/>
          <a:lstStyle>
            <a:lvl1pPr marL="0" indent="0" algn="ctr" defTabSz="1507846" rtl="0" eaLnBrk="1" latinLnBrk="0" hangingPunct="1">
              <a:lnSpc>
                <a:spcPct val="90000"/>
              </a:lnSpc>
              <a:spcBef>
                <a:spcPts val="1649"/>
              </a:spcBef>
              <a:buFont typeface="Arial" panose="020B0604020202020204" pitchFamily="34" charset="0"/>
              <a:buNone/>
              <a:defRPr sz="395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3923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32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07846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61768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015691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69614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523537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277460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031382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s-CZ" sz="4400" b="1" dirty="0">
                <a:latin typeface="Cambria" panose="02040503050406030204" pitchFamily="18" charset="0"/>
              </a:rPr>
              <a:t>Univerzita Karlova</a:t>
            </a: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979D47EF-3524-4164-BE2C-F447F7330AD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43121" y="8725598"/>
            <a:ext cx="2233360" cy="2233360"/>
          </a:xfrm>
          <a:prstGeom prst="rect">
            <a:avLst/>
          </a:prstGeom>
        </p:spPr>
      </p:pic>
      <p:sp>
        <p:nvSpPr>
          <p:cNvPr id="6" name="Obdélník 5">
            <a:extLst>
              <a:ext uri="{FF2B5EF4-FFF2-40B4-BE49-F238E27FC236}">
                <a16:creationId xmlns:a16="http://schemas.microsoft.com/office/drawing/2014/main" id="{8778AA93-82D9-4335-A338-64F2695D033C}"/>
              </a:ext>
            </a:extLst>
          </p:cNvPr>
          <p:cNvSpPr/>
          <p:nvPr/>
        </p:nvSpPr>
        <p:spPr>
          <a:xfrm>
            <a:off x="0" y="0"/>
            <a:ext cx="20104100" cy="1450928"/>
          </a:xfrm>
          <a:prstGeom prst="rect">
            <a:avLst/>
          </a:prstGeom>
          <a:solidFill>
            <a:srgbClr val="D22D4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cs-CZ">
              <a:solidFill>
                <a:schemeClr val="tx1"/>
              </a:solidFill>
            </a:endParaRPr>
          </a:p>
        </p:txBody>
      </p:sp>
      <p:sp>
        <p:nvSpPr>
          <p:cNvPr id="7" name="Nadpis 1">
            <a:extLst>
              <a:ext uri="{FF2B5EF4-FFF2-40B4-BE49-F238E27FC236}">
                <a16:creationId xmlns:a16="http://schemas.microsoft.com/office/drawing/2014/main" id="{A19D3554-B942-4C05-B51A-D024029AF71E}"/>
              </a:ext>
            </a:extLst>
          </p:cNvPr>
          <p:cNvSpPr>
            <a:spLocks noGrp="1"/>
          </p:cNvSpPr>
          <p:nvPr/>
        </p:nvSpPr>
        <p:spPr>
          <a:xfrm>
            <a:off x="-152400" y="-271263"/>
            <a:ext cx="9433559" cy="1598413"/>
          </a:xfrm>
          <a:solidFill>
            <a:srgbClr val="C00000"/>
          </a:solidFill>
        </p:spPr>
        <p:txBody>
          <a:bodyPr anchor="b"/>
          <a:lstStyle>
            <a:lvl1pPr algn="ctr" defTabSz="150784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989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6600" b="1" dirty="0">
                <a:solidFill>
                  <a:schemeClr val="bg1"/>
                </a:solidFill>
                <a:latin typeface="Cambria" panose="02040503050406030204" pitchFamily="18" charset="0"/>
              </a:rPr>
              <a:t>Distanční zkoušení</a:t>
            </a:r>
          </a:p>
        </p:txBody>
      </p:sp>
      <p:sp>
        <p:nvSpPr>
          <p:cNvPr id="8" name="TextovéPole 8">
            <a:extLst>
              <a:ext uri="{FF2B5EF4-FFF2-40B4-BE49-F238E27FC236}">
                <a16:creationId xmlns:a16="http://schemas.microsoft.com/office/drawing/2014/main" id="{901B1312-AFC9-45D4-B428-B24359645F09}"/>
              </a:ext>
            </a:extLst>
          </p:cNvPr>
          <p:cNvSpPr txBox="1"/>
          <p:nvPr/>
        </p:nvSpPr>
        <p:spPr>
          <a:xfrm>
            <a:off x="1118005" y="1914196"/>
            <a:ext cx="1192911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cs-CZ" sz="3600" dirty="0">
                <a:latin typeface="Cambria" panose="02040503050406030204" pitchFamily="18" charset="0"/>
              </a:rPr>
              <a:t>Probíhá na jednotlivých fakultách UK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en-US" sz="3600" dirty="0">
              <a:latin typeface="Cambria" panose="02040503050406030204" pitchFamily="18" charset="0"/>
            </a:endParaRPr>
          </a:p>
        </p:txBody>
      </p:sp>
      <p:cxnSp>
        <p:nvCxnSpPr>
          <p:cNvPr id="9" name="Přímá spojnice 8">
            <a:extLst>
              <a:ext uri="{FF2B5EF4-FFF2-40B4-BE49-F238E27FC236}">
                <a16:creationId xmlns:a16="http://schemas.microsoft.com/office/drawing/2014/main" id="{197AC8DD-21F8-4EEA-9A37-806190CA65DC}"/>
              </a:ext>
            </a:extLst>
          </p:cNvPr>
          <p:cNvCxnSpPr/>
          <p:nvPr/>
        </p:nvCxnSpPr>
        <p:spPr>
          <a:xfrm flipV="1">
            <a:off x="762000" y="9921240"/>
            <a:ext cx="16097568" cy="3048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Obrázek 10">
            <a:extLst>
              <a:ext uri="{FF2B5EF4-FFF2-40B4-BE49-F238E27FC236}">
                <a16:creationId xmlns:a16="http://schemas.microsoft.com/office/drawing/2014/main" id="{0A8A0727-E6AF-4800-BDB9-A48377F1342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17493" y="1261359"/>
            <a:ext cx="5585245" cy="3717679"/>
          </a:xfrm>
          <a:prstGeom prst="rect">
            <a:avLst/>
          </a:prstGeom>
        </p:spPr>
      </p:pic>
      <p:pic>
        <p:nvPicPr>
          <p:cNvPr id="13" name="Obrázek 12" descr="Obsah obrázku židle, stůl, kreslení&#10;&#10;Popis byl vytvořen automaticky">
            <a:extLst>
              <a:ext uri="{FF2B5EF4-FFF2-40B4-BE49-F238E27FC236}">
                <a16:creationId xmlns:a16="http://schemas.microsoft.com/office/drawing/2014/main" id="{0BCB5505-3F94-4ADA-89AC-4339ADD8D4D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12740" y="6463986"/>
            <a:ext cx="2988091" cy="3683340"/>
          </a:xfrm>
          <a:prstGeom prst="rect">
            <a:avLst/>
          </a:prstGeom>
        </p:spPr>
      </p:pic>
      <p:sp>
        <p:nvSpPr>
          <p:cNvPr id="15" name="Podnadpis 14">
            <a:extLst>
              <a:ext uri="{FF2B5EF4-FFF2-40B4-BE49-F238E27FC236}">
                <a16:creationId xmlns:a16="http://schemas.microsoft.com/office/drawing/2014/main" id="{8B2BFD0A-5E41-4511-B60B-9D9860A268D5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647632" y="3349321"/>
            <a:ext cx="15078075" cy="1294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457200"/>
            <a:endParaRPr lang="cs-CZ" sz="3600" dirty="0">
              <a:latin typeface="Cambria" panose="02040503050406030204" pitchFamily="18" charset="0"/>
            </a:endParaRPr>
          </a:p>
          <a:p>
            <a:pPr marL="457200" indent="-457200" algn="l" defTabSz="457200">
              <a:buFont typeface="Wingdings" panose="05000000000000000000" pitchFamily="2" charset="2"/>
              <a:buChar char="Ø"/>
            </a:pPr>
            <a:endParaRPr lang="cs-CZ" sz="3600" dirty="0">
              <a:latin typeface="Cambria" panose="02040503050406030204" pitchFamily="18" charset="0"/>
            </a:endParaRPr>
          </a:p>
        </p:txBody>
      </p:sp>
      <p:sp>
        <p:nvSpPr>
          <p:cNvPr id="21" name="TextovéPole 20">
            <a:extLst>
              <a:ext uri="{FF2B5EF4-FFF2-40B4-BE49-F238E27FC236}">
                <a16:creationId xmlns:a16="http://schemas.microsoft.com/office/drawing/2014/main" id="{F34325D5-7D9F-4F70-B234-FA71DE779C91}"/>
              </a:ext>
            </a:extLst>
          </p:cNvPr>
          <p:cNvSpPr txBox="1"/>
          <p:nvPr/>
        </p:nvSpPr>
        <p:spPr>
          <a:xfrm>
            <a:off x="916302" y="3446617"/>
            <a:ext cx="128904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Clr>
                <a:srgbClr val="D32D3F"/>
              </a:buClr>
              <a:buFont typeface="Wingdings" panose="05000000000000000000" pitchFamily="2" charset="2"/>
              <a:buChar char="Ø"/>
            </a:pPr>
            <a:r>
              <a:rPr lang="cs-CZ" altLang="cs-CZ" sz="36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cs-CZ" altLang="cs-CZ" sz="3600" b="1" dirty="0">
                <a:latin typeface="Cambria" panose="02040503050406030204" pitchFamily="18" charset="0"/>
                <a:ea typeface="Cambria" panose="02040503050406030204" pitchFamily="18" charset="0"/>
              </a:rPr>
              <a:t>Centrum pro podporu e-learningu Ústřední knihovny UK</a:t>
            </a:r>
          </a:p>
          <a:p>
            <a:pPr marL="1485900" lvl="2" indent="-571500">
              <a:buClr>
                <a:srgbClr val="D32D3F"/>
              </a:buClr>
              <a:buFont typeface="Wingdings" panose="05000000000000000000" pitchFamily="2" charset="2"/>
              <a:buChar char="ü"/>
            </a:pPr>
            <a:r>
              <a:rPr lang="cs-CZ" altLang="cs-CZ" sz="3600" dirty="0">
                <a:latin typeface="Cambria" panose="02040503050406030204" pitchFamily="18" charset="0"/>
                <a:ea typeface="Cambria" panose="02040503050406030204" pitchFamily="18" charset="0"/>
              </a:rPr>
              <a:t>podpora elektronického vzdělávaní a zkoušení na UK</a:t>
            </a:r>
          </a:p>
        </p:txBody>
      </p:sp>
      <p:sp>
        <p:nvSpPr>
          <p:cNvPr id="23" name="TextovéPole 22">
            <a:extLst>
              <a:ext uri="{FF2B5EF4-FFF2-40B4-BE49-F238E27FC236}">
                <a16:creationId xmlns:a16="http://schemas.microsoft.com/office/drawing/2014/main" id="{B8FE99E5-AFF9-4592-8136-E39A184A0D30}"/>
              </a:ext>
            </a:extLst>
          </p:cNvPr>
          <p:cNvSpPr txBox="1"/>
          <p:nvPr/>
        </p:nvSpPr>
        <p:spPr>
          <a:xfrm>
            <a:off x="762000" y="5599429"/>
            <a:ext cx="1807195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Clr>
                <a:srgbClr val="D32D3F"/>
              </a:buClr>
              <a:buFont typeface="Wingdings" panose="05000000000000000000" pitchFamily="2" charset="2"/>
              <a:buChar char="Ø"/>
            </a:pPr>
            <a:r>
              <a:rPr lang="sk-SK" altLang="cs-CZ" sz="3600" b="1" dirty="0">
                <a:latin typeface="Cambria" panose="02040503050406030204" pitchFamily="18" charset="0"/>
                <a:ea typeface="Cambria" panose="02040503050406030204" pitchFamily="18" charset="0"/>
              </a:rPr>
              <a:t>Centrum </a:t>
            </a:r>
            <a:r>
              <a:rPr lang="cs-CZ" altLang="cs-CZ" sz="3600" b="1" dirty="0">
                <a:latin typeface="Cambria" panose="02040503050406030204" pitchFamily="18" charset="0"/>
                <a:ea typeface="Cambria" panose="02040503050406030204" pitchFamily="18" charset="0"/>
              </a:rPr>
              <a:t>celoživotního vzdělávání UK</a:t>
            </a:r>
          </a:p>
          <a:p>
            <a:pPr marL="1485900" lvl="2" indent="-571500">
              <a:buClr>
                <a:srgbClr val="D32D3F"/>
              </a:buClr>
              <a:buFont typeface="Wingdings" panose="05000000000000000000" pitchFamily="2" charset="2"/>
              <a:buChar char="ü"/>
            </a:pPr>
            <a:r>
              <a:rPr lang="cs-CZ" altLang="cs-CZ" sz="3600" dirty="0">
                <a:latin typeface="Cambria" panose="02040503050406030204" pitchFamily="18" charset="0"/>
                <a:ea typeface="Cambria" panose="02040503050406030204" pitchFamily="18" charset="0"/>
              </a:rPr>
              <a:t>informace o možnostech distančního zkoušení</a:t>
            </a:r>
          </a:p>
          <a:p>
            <a:pPr marL="1485900" lvl="2" indent="-571500">
              <a:buClr>
                <a:srgbClr val="D32D3F"/>
              </a:buClr>
              <a:buFont typeface="Wingdings" panose="05000000000000000000" pitchFamily="2" charset="2"/>
              <a:buChar char="ü"/>
            </a:pPr>
            <a:r>
              <a:rPr lang="cs-CZ" altLang="cs-CZ" sz="3600" dirty="0">
                <a:latin typeface="Cambria" panose="02040503050406030204" pitchFamily="18" charset="0"/>
                <a:ea typeface="Cambria" panose="02040503050406030204" pitchFamily="18" charset="0"/>
              </a:rPr>
              <a:t>metodické pokyny </a:t>
            </a:r>
          </a:p>
          <a:p>
            <a:pPr marL="1485900" lvl="2" indent="-571500">
              <a:buClr>
                <a:srgbClr val="D32D3F"/>
              </a:buClr>
              <a:buFont typeface="Wingdings" panose="05000000000000000000" pitchFamily="2" charset="2"/>
              <a:buChar char="ü"/>
            </a:pPr>
            <a:r>
              <a:rPr lang="cs-CZ" altLang="cs-CZ" sz="3600" dirty="0">
                <a:latin typeface="Cambria" panose="02040503050406030204" pitchFamily="18" charset="0"/>
                <a:ea typeface="Cambria" panose="02040503050406030204" pitchFamily="18" charset="0"/>
              </a:rPr>
              <a:t>informace přímo ke zkoušení v jednotlivých nástrojích </a:t>
            </a:r>
          </a:p>
          <a:p>
            <a:pPr marL="1028700" lvl="1" indent="-571500">
              <a:buClr>
                <a:srgbClr val="D32D3F"/>
              </a:buClr>
              <a:buFont typeface="Wingdings" panose="05000000000000000000" pitchFamily="2" charset="2"/>
              <a:buChar char="Ø"/>
            </a:pPr>
            <a:endParaRPr lang="cs-CZ" altLang="cs-CZ" sz="36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cxnSp>
        <p:nvCxnSpPr>
          <p:cNvPr id="3" name="Přímá spojnice 2">
            <a:extLst>
              <a:ext uri="{FF2B5EF4-FFF2-40B4-BE49-F238E27FC236}">
                <a16:creationId xmlns:a16="http://schemas.microsoft.com/office/drawing/2014/main" id="{FB7DDAC7-8D78-4171-B892-7548A54455C9}"/>
              </a:ext>
            </a:extLst>
          </p:cNvPr>
          <p:cNvCxnSpPr/>
          <p:nvPr/>
        </p:nvCxnSpPr>
        <p:spPr>
          <a:xfrm>
            <a:off x="647632" y="10008376"/>
            <a:ext cx="1635669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12049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dnadpis 2">
            <a:extLst>
              <a:ext uri="{FF2B5EF4-FFF2-40B4-BE49-F238E27FC236}">
                <a16:creationId xmlns:a16="http://schemas.microsoft.com/office/drawing/2014/main" id="{50B022D2-8067-4855-B04C-F9A9EE20CA2F}"/>
              </a:ext>
            </a:extLst>
          </p:cNvPr>
          <p:cNvSpPr>
            <a:spLocks noGrp="1"/>
          </p:cNvSpPr>
          <p:nvPr/>
        </p:nvSpPr>
        <p:spPr>
          <a:xfrm>
            <a:off x="647632" y="10147326"/>
            <a:ext cx="15078075" cy="916914"/>
          </a:xfrm>
        </p:spPr>
        <p:txBody>
          <a:bodyPr/>
          <a:lstStyle>
            <a:lvl1pPr marL="0" indent="0" algn="ctr" defTabSz="1507846" rtl="0" eaLnBrk="1" latinLnBrk="0" hangingPunct="1">
              <a:lnSpc>
                <a:spcPct val="90000"/>
              </a:lnSpc>
              <a:spcBef>
                <a:spcPts val="1649"/>
              </a:spcBef>
              <a:buFont typeface="Arial" panose="020B0604020202020204" pitchFamily="34" charset="0"/>
              <a:buNone/>
              <a:defRPr sz="395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3923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32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07846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61768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015691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69614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523537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277460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031382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s-CZ" sz="4400" b="1" dirty="0">
                <a:latin typeface="Cambria" panose="02040503050406030204" pitchFamily="18" charset="0"/>
              </a:rPr>
              <a:t>Univerzita Karlova</a:t>
            </a: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979D47EF-3524-4164-BE2C-F447F7330AD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43121" y="8725598"/>
            <a:ext cx="2233360" cy="2233360"/>
          </a:xfrm>
          <a:prstGeom prst="rect">
            <a:avLst/>
          </a:prstGeom>
        </p:spPr>
      </p:pic>
      <p:sp>
        <p:nvSpPr>
          <p:cNvPr id="6" name="Obdélník 5">
            <a:extLst>
              <a:ext uri="{FF2B5EF4-FFF2-40B4-BE49-F238E27FC236}">
                <a16:creationId xmlns:a16="http://schemas.microsoft.com/office/drawing/2014/main" id="{8778AA93-82D9-4335-A338-64F2695D033C}"/>
              </a:ext>
            </a:extLst>
          </p:cNvPr>
          <p:cNvSpPr/>
          <p:nvPr/>
        </p:nvSpPr>
        <p:spPr>
          <a:xfrm>
            <a:off x="0" y="0"/>
            <a:ext cx="20104100" cy="1450928"/>
          </a:xfrm>
          <a:prstGeom prst="rect">
            <a:avLst/>
          </a:prstGeom>
          <a:solidFill>
            <a:srgbClr val="D22D4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cs-CZ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7" name="Nadpis 1">
            <a:extLst>
              <a:ext uri="{FF2B5EF4-FFF2-40B4-BE49-F238E27FC236}">
                <a16:creationId xmlns:a16="http://schemas.microsoft.com/office/drawing/2014/main" id="{A19D3554-B942-4C05-B51A-D024029AF71E}"/>
              </a:ext>
            </a:extLst>
          </p:cNvPr>
          <p:cNvSpPr>
            <a:spLocks noGrp="1"/>
          </p:cNvSpPr>
          <p:nvPr/>
        </p:nvSpPr>
        <p:spPr>
          <a:xfrm>
            <a:off x="451687" y="-285266"/>
            <a:ext cx="17959345" cy="1598413"/>
          </a:xfrm>
          <a:solidFill>
            <a:srgbClr val="C00000"/>
          </a:solidFill>
        </p:spPr>
        <p:txBody>
          <a:bodyPr anchor="b"/>
          <a:lstStyle>
            <a:lvl1pPr algn="ctr" defTabSz="150784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989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it-IT" sz="6600" b="1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Zvláštní pravidla studia na Univerzitě Karlově</a:t>
            </a:r>
            <a:endParaRPr lang="cs-CZ" sz="66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8" name="TextovéPole 8">
            <a:extLst>
              <a:ext uri="{FF2B5EF4-FFF2-40B4-BE49-F238E27FC236}">
                <a16:creationId xmlns:a16="http://schemas.microsoft.com/office/drawing/2014/main" id="{901B1312-AFC9-45D4-B428-B24359645F09}"/>
              </a:ext>
            </a:extLst>
          </p:cNvPr>
          <p:cNvSpPr txBox="1"/>
          <p:nvPr/>
        </p:nvSpPr>
        <p:spPr>
          <a:xfrm>
            <a:off x="762000" y="1822126"/>
            <a:ext cx="17024793" cy="86485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C00000"/>
              </a:buClr>
            </a:pPr>
            <a:r>
              <a:rPr lang="cs-CZ" sz="4400" dirty="0">
                <a:latin typeface="Cambria" panose="02040503050406030204" pitchFamily="18" charset="0"/>
                <a:ea typeface="Cambria" panose="02040503050406030204" pitchFamily="18" charset="0"/>
                <a:cs typeface="Calibri" panose="020F0502020204030204" pitchFamily="34" charset="0"/>
              </a:rPr>
              <a:t>Předpis v oblasti distančního zkoušení upravuje:</a:t>
            </a:r>
          </a:p>
          <a:p>
            <a:pPr marL="457200" indent="-457200">
              <a:buClr>
                <a:srgbClr val="C00000"/>
              </a:buClr>
              <a:buFont typeface="Wingdings" panose="05000000000000000000" pitchFamily="2" charset="2"/>
              <a:buChar char="Ø"/>
            </a:pPr>
            <a:endParaRPr lang="cs-CZ" sz="4400" dirty="0">
              <a:latin typeface="Cambria" panose="02040503050406030204" pitchFamily="18" charset="0"/>
              <a:ea typeface="Cambria" panose="02040503050406030204" pitchFamily="18" charset="0"/>
              <a:cs typeface="Calibri" panose="020F0502020204030204" pitchFamily="34" charset="0"/>
            </a:endParaRPr>
          </a:p>
          <a:p>
            <a:pPr marL="914400" lvl="1" indent="-457200">
              <a:buFont typeface="Wingdings" panose="05000000000000000000" pitchFamily="2" charset="2"/>
              <a:buChar char="Ø"/>
            </a:pPr>
            <a:r>
              <a:rPr lang="cs-CZ" sz="4400" dirty="0">
                <a:latin typeface="Cambria" panose="02040503050406030204" pitchFamily="18" charset="0"/>
                <a:ea typeface="Cambria" panose="02040503050406030204" pitchFamily="18" charset="0"/>
                <a:cs typeface="Calibri" panose="020F0502020204030204" pitchFamily="34" charset="0"/>
              </a:rPr>
              <a:t>role děkana / garanta studijního programu / studijního předmětu</a:t>
            </a:r>
          </a:p>
          <a:p>
            <a:pPr marL="1371600" lvl="2" indent="-457200">
              <a:buFont typeface="Wingdings" panose="05000000000000000000" pitchFamily="2" charset="2"/>
              <a:buChar char="Ø"/>
            </a:pPr>
            <a:r>
              <a:rPr lang="cs-CZ" sz="4400" dirty="0">
                <a:latin typeface="Cambria" panose="02040503050406030204" pitchFamily="18" charset="0"/>
                <a:ea typeface="Cambria" panose="02040503050406030204" pitchFamily="18" charset="0"/>
                <a:cs typeface="Calibri" panose="020F0502020204030204" pitchFamily="34" charset="0"/>
              </a:rPr>
              <a:t>  u běžných kontrol studia (zkoušek apod.)</a:t>
            </a:r>
          </a:p>
          <a:p>
            <a:pPr marL="1371600" lvl="2" indent="-457200">
              <a:buFont typeface="Wingdings" panose="05000000000000000000" pitchFamily="2" charset="2"/>
              <a:buChar char="Ø"/>
            </a:pPr>
            <a:r>
              <a:rPr lang="cs-CZ" sz="4400" dirty="0">
                <a:latin typeface="Cambria" panose="02040503050406030204" pitchFamily="18" charset="0"/>
                <a:ea typeface="Cambria" panose="02040503050406030204" pitchFamily="18" charset="0"/>
                <a:cs typeface="Calibri" panose="020F0502020204030204" pitchFamily="34" charset="0"/>
              </a:rPr>
              <a:t>  u státních závěrečných zkoušek (SZZ), obhajob apod. </a:t>
            </a:r>
          </a:p>
          <a:p>
            <a:pPr marL="914400" lvl="1" indent="-457200">
              <a:buFont typeface="Wingdings" panose="05000000000000000000" pitchFamily="2" charset="2"/>
              <a:buChar char="Ø"/>
            </a:pPr>
            <a:endParaRPr lang="cs-CZ" sz="4400" dirty="0">
              <a:latin typeface="Cambria" panose="02040503050406030204" pitchFamily="18" charset="0"/>
              <a:ea typeface="Cambria" panose="02040503050406030204" pitchFamily="18" charset="0"/>
              <a:cs typeface="Calibri" panose="020F0502020204030204" pitchFamily="34" charset="0"/>
            </a:endParaRPr>
          </a:p>
          <a:p>
            <a:pPr marL="914400" lvl="1" indent="-457200">
              <a:buFont typeface="Wingdings" panose="05000000000000000000" pitchFamily="2" charset="2"/>
              <a:buChar char="Ø"/>
            </a:pPr>
            <a:r>
              <a:rPr lang="cs-CZ" sz="4400" dirty="0">
                <a:latin typeface="Cambria" panose="02040503050406030204" pitchFamily="18" charset="0"/>
                <a:ea typeface="Cambria" panose="02040503050406030204" pitchFamily="18" charset="0"/>
                <a:cs typeface="Calibri" panose="020F0502020204030204" pitchFamily="34" charset="0"/>
              </a:rPr>
              <a:t>období pro konání SZZ a určení termínů</a:t>
            </a:r>
          </a:p>
          <a:p>
            <a:pPr marL="914400" lvl="1" indent="-457200">
              <a:buFont typeface="Wingdings" panose="05000000000000000000" pitchFamily="2" charset="2"/>
              <a:buChar char="Ø"/>
            </a:pPr>
            <a:r>
              <a:rPr lang="cs-CZ" sz="4400" dirty="0">
                <a:latin typeface="Cambria" panose="02040503050406030204" pitchFamily="18" charset="0"/>
                <a:ea typeface="Cambria" panose="02040503050406030204" pitchFamily="18" charset="0"/>
                <a:cs typeface="Calibri" panose="020F0502020204030204" pitchFamily="34" charset="0"/>
              </a:rPr>
              <a:t>zachování veřejnosti zkoušení SZZ</a:t>
            </a:r>
          </a:p>
          <a:p>
            <a:pPr marL="914400" lvl="1" indent="-457200">
              <a:buFont typeface="Wingdings" panose="05000000000000000000" pitchFamily="2" charset="2"/>
              <a:buChar char="Ø"/>
            </a:pPr>
            <a:endParaRPr lang="cs-CZ" sz="4400" dirty="0">
              <a:solidFill>
                <a:srgbClr val="FF0000"/>
              </a:solidFill>
              <a:latin typeface="Cambria" panose="02040503050406030204" pitchFamily="18" charset="0"/>
              <a:ea typeface="Cambria" panose="02040503050406030204" pitchFamily="18" charset="0"/>
              <a:cs typeface="Calibri" panose="020F0502020204030204" pitchFamily="34" charset="0"/>
            </a:endParaRPr>
          </a:p>
          <a:p>
            <a:pPr marL="914400" lvl="1" indent="-457200">
              <a:buFont typeface="Wingdings" panose="05000000000000000000" pitchFamily="2" charset="2"/>
              <a:buChar char="Ø"/>
            </a:pPr>
            <a:r>
              <a:rPr lang="cs-CZ" sz="4400" dirty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  <a:cs typeface="Calibri" panose="020F0502020204030204" pitchFamily="34" charset="0"/>
              </a:rPr>
              <a:t>možnost upravit pravidla pro průběh </a:t>
            </a:r>
            <a:r>
              <a:rPr lang="cs-CZ" sz="4400" dirty="0">
                <a:latin typeface="Cambria" panose="02040503050406030204" pitchFamily="18" charset="0"/>
                <a:ea typeface="Cambria" panose="02040503050406030204" pitchFamily="18" charset="0"/>
                <a:cs typeface="Calibri" panose="020F0502020204030204" pitchFamily="34" charset="0"/>
              </a:rPr>
              <a:t>kontroly studia předmětu nebo státní zkoušky </a:t>
            </a:r>
            <a:r>
              <a:rPr lang="cs-CZ" sz="4400" dirty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  <a:cs typeface="Calibri" panose="020F0502020204030204" pitchFamily="34" charset="0"/>
              </a:rPr>
              <a:t>v nezbytném rozsahu</a:t>
            </a:r>
            <a:endParaRPr lang="cs-CZ" sz="4400" dirty="0">
              <a:latin typeface="Cambria" panose="02040503050406030204" pitchFamily="18" charset="0"/>
              <a:ea typeface="Cambria" panose="02040503050406030204" pitchFamily="18" charset="0"/>
              <a:cs typeface="Calibri" panose="020F0502020204030204" pitchFamily="34" charset="0"/>
            </a:endParaRPr>
          </a:p>
          <a:p>
            <a:pPr marL="914400" lvl="1" indent="-457200">
              <a:buFont typeface="Wingdings" panose="05000000000000000000" pitchFamily="2" charset="2"/>
              <a:buChar char="Ø"/>
            </a:pPr>
            <a:endParaRPr lang="cs-CZ" sz="3600" dirty="0">
              <a:latin typeface="Cambria" panose="02040503050406030204" pitchFamily="18" charset="0"/>
              <a:ea typeface="Cambria" panose="02040503050406030204" pitchFamily="18" charset="0"/>
              <a:cs typeface="Calibri" panose="020F050202020403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en-US" sz="36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cxnSp>
        <p:nvCxnSpPr>
          <p:cNvPr id="9" name="Přímá spojnice 8">
            <a:extLst>
              <a:ext uri="{FF2B5EF4-FFF2-40B4-BE49-F238E27FC236}">
                <a16:creationId xmlns:a16="http://schemas.microsoft.com/office/drawing/2014/main" id="{197AC8DD-21F8-4EEA-9A37-806190CA65DC}"/>
              </a:ext>
            </a:extLst>
          </p:cNvPr>
          <p:cNvCxnSpPr/>
          <p:nvPr/>
        </p:nvCxnSpPr>
        <p:spPr>
          <a:xfrm flipV="1">
            <a:off x="762000" y="9921240"/>
            <a:ext cx="16097568" cy="3048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Přímá spojnice 2">
            <a:extLst>
              <a:ext uri="{FF2B5EF4-FFF2-40B4-BE49-F238E27FC236}">
                <a16:creationId xmlns:a16="http://schemas.microsoft.com/office/drawing/2014/main" id="{FB7DDAC7-8D78-4171-B892-7548A54455C9}"/>
              </a:ext>
            </a:extLst>
          </p:cNvPr>
          <p:cNvCxnSpPr/>
          <p:nvPr/>
        </p:nvCxnSpPr>
        <p:spPr>
          <a:xfrm>
            <a:off x="647632" y="10008376"/>
            <a:ext cx="1635669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51497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dnadpis 2">
            <a:extLst>
              <a:ext uri="{FF2B5EF4-FFF2-40B4-BE49-F238E27FC236}">
                <a16:creationId xmlns:a16="http://schemas.microsoft.com/office/drawing/2014/main" id="{50B022D2-8067-4855-B04C-F9A9EE20CA2F}"/>
              </a:ext>
            </a:extLst>
          </p:cNvPr>
          <p:cNvSpPr>
            <a:spLocks noGrp="1"/>
          </p:cNvSpPr>
          <p:nvPr/>
        </p:nvSpPr>
        <p:spPr>
          <a:xfrm>
            <a:off x="647632" y="10147326"/>
            <a:ext cx="15078075" cy="916914"/>
          </a:xfrm>
        </p:spPr>
        <p:txBody>
          <a:bodyPr/>
          <a:lstStyle>
            <a:lvl1pPr marL="0" indent="0" algn="ctr" defTabSz="1507846" rtl="0" eaLnBrk="1" latinLnBrk="0" hangingPunct="1">
              <a:lnSpc>
                <a:spcPct val="90000"/>
              </a:lnSpc>
              <a:spcBef>
                <a:spcPts val="1649"/>
              </a:spcBef>
              <a:buFont typeface="Arial" panose="020B0604020202020204" pitchFamily="34" charset="0"/>
              <a:buNone/>
              <a:defRPr sz="395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3923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32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07846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61768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015691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69614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523537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277460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031382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s-CZ" sz="4400" b="1" dirty="0">
                <a:latin typeface="Cambria" panose="02040503050406030204" pitchFamily="18" charset="0"/>
              </a:rPr>
              <a:t>Univerzita Karlova</a:t>
            </a: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979D47EF-3524-4164-BE2C-F447F7330AD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43121" y="8725598"/>
            <a:ext cx="2233360" cy="2233360"/>
          </a:xfrm>
          <a:prstGeom prst="rect">
            <a:avLst/>
          </a:prstGeom>
        </p:spPr>
      </p:pic>
      <p:sp>
        <p:nvSpPr>
          <p:cNvPr id="6" name="Obdélník 5">
            <a:extLst>
              <a:ext uri="{FF2B5EF4-FFF2-40B4-BE49-F238E27FC236}">
                <a16:creationId xmlns:a16="http://schemas.microsoft.com/office/drawing/2014/main" id="{8778AA93-82D9-4335-A338-64F2695D033C}"/>
              </a:ext>
            </a:extLst>
          </p:cNvPr>
          <p:cNvSpPr/>
          <p:nvPr/>
        </p:nvSpPr>
        <p:spPr>
          <a:xfrm>
            <a:off x="0" y="0"/>
            <a:ext cx="20104100" cy="1450928"/>
          </a:xfrm>
          <a:prstGeom prst="rect">
            <a:avLst/>
          </a:prstGeom>
          <a:solidFill>
            <a:srgbClr val="D22D4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7" name="Nadpis 1">
            <a:extLst>
              <a:ext uri="{FF2B5EF4-FFF2-40B4-BE49-F238E27FC236}">
                <a16:creationId xmlns:a16="http://schemas.microsoft.com/office/drawing/2014/main" id="{A19D3554-B942-4C05-B51A-D024029AF71E}"/>
              </a:ext>
            </a:extLst>
          </p:cNvPr>
          <p:cNvSpPr>
            <a:spLocks noGrp="1"/>
          </p:cNvSpPr>
          <p:nvPr/>
        </p:nvSpPr>
        <p:spPr>
          <a:xfrm>
            <a:off x="-216195" y="315447"/>
            <a:ext cx="20099079" cy="1598413"/>
          </a:xfrm>
          <a:solidFill>
            <a:srgbClr val="C00000"/>
          </a:solidFill>
        </p:spPr>
        <p:txBody>
          <a:bodyPr anchor="b"/>
          <a:lstStyle>
            <a:lvl1pPr algn="ctr" defTabSz="150784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989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4800" b="1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Zvláštní pravidla studia na Univerzitě Karlově </a:t>
            </a:r>
            <a:r>
              <a:rPr lang="cs-CZ" sz="4800" b="1" dirty="0"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- </a:t>
            </a:r>
            <a:r>
              <a:rPr lang="cs-CZ" sz="4800" dirty="0"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Čl. 3 Kontroly studia </a:t>
            </a:r>
          </a:p>
          <a:p>
            <a:endParaRPr lang="cs-CZ" sz="54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cxnSp>
        <p:nvCxnSpPr>
          <p:cNvPr id="9" name="Přímá spojnice 8">
            <a:extLst>
              <a:ext uri="{FF2B5EF4-FFF2-40B4-BE49-F238E27FC236}">
                <a16:creationId xmlns:a16="http://schemas.microsoft.com/office/drawing/2014/main" id="{197AC8DD-21F8-4EEA-9A37-806190CA65DC}"/>
              </a:ext>
            </a:extLst>
          </p:cNvPr>
          <p:cNvCxnSpPr/>
          <p:nvPr/>
        </p:nvCxnSpPr>
        <p:spPr>
          <a:xfrm flipV="1">
            <a:off x="762000" y="9921240"/>
            <a:ext cx="16097568" cy="3048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odnadpis 14">
            <a:extLst>
              <a:ext uri="{FF2B5EF4-FFF2-40B4-BE49-F238E27FC236}">
                <a16:creationId xmlns:a16="http://schemas.microsoft.com/office/drawing/2014/main" id="{8B2BFD0A-5E41-4511-B60B-9D9860A268D5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647632" y="3349321"/>
            <a:ext cx="15078075" cy="1294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457200"/>
            <a:endParaRPr lang="cs-CZ" sz="3600" dirty="0">
              <a:latin typeface="Cambria" panose="02040503050406030204" pitchFamily="18" charset="0"/>
            </a:endParaRPr>
          </a:p>
          <a:p>
            <a:pPr marL="457200" indent="-457200" algn="l" defTabSz="457200">
              <a:buFont typeface="Wingdings" panose="05000000000000000000" pitchFamily="2" charset="2"/>
              <a:buChar char="Ø"/>
            </a:pPr>
            <a:endParaRPr lang="cs-CZ" sz="3600" dirty="0">
              <a:latin typeface="Cambria" panose="02040503050406030204" pitchFamily="18" charset="0"/>
            </a:endParaRPr>
          </a:p>
        </p:txBody>
      </p:sp>
      <p:cxnSp>
        <p:nvCxnSpPr>
          <p:cNvPr id="3" name="Přímá spojnice 2">
            <a:extLst>
              <a:ext uri="{FF2B5EF4-FFF2-40B4-BE49-F238E27FC236}">
                <a16:creationId xmlns:a16="http://schemas.microsoft.com/office/drawing/2014/main" id="{FB7DDAC7-8D78-4171-B892-7548A54455C9}"/>
              </a:ext>
            </a:extLst>
          </p:cNvPr>
          <p:cNvCxnSpPr/>
          <p:nvPr/>
        </p:nvCxnSpPr>
        <p:spPr>
          <a:xfrm>
            <a:off x="647632" y="10008376"/>
            <a:ext cx="1635669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ovéPole 1"/>
          <p:cNvSpPr txBox="1"/>
          <p:nvPr/>
        </p:nvSpPr>
        <p:spPr>
          <a:xfrm>
            <a:off x="297712" y="1120317"/>
            <a:ext cx="18264608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sz="32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</a:p>
          <a:p>
            <a:pPr marL="342900" indent="-342900" algn="just">
              <a:buAutoNum type="arabicPeriod"/>
            </a:pPr>
            <a:r>
              <a:rPr lang="cs-CZ" sz="32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</a:p>
          <a:p>
            <a:pPr algn="just"/>
            <a:r>
              <a:rPr lang="cs-CZ" sz="3200" dirty="0">
                <a:latin typeface="Cambria" panose="02040503050406030204" pitchFamily="18" charset="0"/>
                <a:ea typeface="Cambria" panose="02040503050406030204" pitchFamily="18" charset="0"/>
              </a:rPr>
              <a:t>Kontroly studia studijního předmětu (dále jen „předmět“) je možné uskutečňovat distanční formou, a to bez ohledu na formu stanovenou v akreditaci daného studijního programu nebo v usnesení Rady pro vnitřní hodnocení o uskutečňování studijního programu a bez ohledu na chybějící úpravu v Pravidlech organizace studia fakulty. </a:t>
            </a:r>
            <a:r>
              <a:rPr lang="cs-CZ" sz="3200" dirty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O zavedení distančních kontrol studia na fakultě rozhoduje děkan</a:t>
            </a:r>
            <a:r>
              <a:rPr lang="cs-CZ" sz="3200" dirty="0">
                <a:latin typeface="Cambria" panose="02040503050406030204" pitchFamily="18" charset="0"/>
                <a:ea typeface="Cambria" panose="02040503050406030204" pitchFamily="18" charset="0"/>
              </a:rPr>
              <a:t>, o distanční kontrole studia konkrétního předmětu rozhoduje garant studijního programu po dohodě s garantem předmětu. </a:t>
            </a:r>
          </a:p>
          <a:p>
            <a:pPr algn="just"/>
            <a:endParaRPr lang="cs-CZ" sz="3200" dirty="0">
              <a:solidFill>
                <a:srgbClr val="FF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just"/>
            <a:r>
              <a:rPr lang="cs-CZ" sz="3200" dirty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Zákon o zvl. pravidlech pro vzdělávání a rozhodování na VŠ v 2020 …. </a:t>
            </a:r>
          </a:p>
          <a:p>
            <a:pPr algn="just"/>
            <a:r>
              <a:rPr lang="cs-CZ" sz="3200" dirty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	– dnes v Senátu Parlamentu ČR</a:t>
            </a:r>
          </a:p>
          <a:p>
            <a:pPr algn="just"/>
            <a:endParaRPr lang="cs-CZ" sz="32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1" name="TextovéPole 10">
            <a:extLst>
              <a:ext uri="{FF2B5EF4-FFF2-40B4-BE49-F238E27FC236}">
                <a16:creationId xmlns:a16="http://schemas.microsoft.com/office/drawing/2014/main" id="{B14D7239-D8B7-4E72-9E2C-CFD16F358897}"/>
              </a:ext>
            </a:extLst>
          </p:cNvPr>
          <p:cNvSpPr txBox="1"/>
          <p:nvPr/>
        </p:nvSpPr>
        <p:spPr>
          <a:xfrm>
            <a:off x="297712" y="6790962"/>
            <a:ext cx="17045409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cs-CZ" sz="3200" dirty="0">
                <a:latin typeface="Cambria" panose="02040503050406030204" pitchFamily="18" charset="0"/>
                <a:ea typeface="Cambria" panose="02040503050406030204" pitchFamily="18" charset="0"/>
              </a:rPr>
              <a:t>2. </a:t>
            </a:r>
          </a:p>
          <a:p>
            <a:pPr algn="just"/>
            <a:r>
              <a:rPr lang="cs-CZ" sz="3200" dirty="0">
                <a:latin typeface="Cambria" panose="02040503050406030204" pitchFamily="18" charset="0"/>
                <a:ea typeface="Cambria" panose="02040503050406030204" pitchFamily="18" charset="0"/>
              </a:rPr>
              <a:t>Státní závěrečné zkoušky a státní rigorózní zkoušky nebo jejich části, státní doktorské zkoušky a obhajoby disertačních prací (dále jen „státní zkoušky”), je možné uskutečňovat distanční formou. </a:t>
            </a:r>
            <a:r>
              <a:rPr lang="cs-CZ" sz="3200" dirty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O umožnění distanční formy státních zkoušek u daného studijního programu rozhoduje děkan po dohodě s garantem tohoto studijního programu. </a:t>
            </a:r>
          </a:p>
        </p:txBody>
      </p:sp>
    </p:spTree>
    <p:extLst>
      <p:ext uri="{BB962C8B-B14F-4D97-AF65-F5344CB8AC3E}">
        <p14:creationId xmlns:p14="http://schemas.microsoft.com/office/powerpoint/2010/main" val="23409338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dnadpis 2">
            <a:extLst>
              <a:ext uri="{FF2B5EF4-FFF2-40B4-BE49-F238E27FC236}">
                <a16:creationId xmlns:a16="http://schemas.microsoft.com/office/drawing/2014/main" id="{50B022D2-8067-4855-B04C-F9A9EE20CA2F}"/>
              </a:ext>
            </a:extLst>
          </p:cNvPr>
          <p:cNvSpPr>
            <a:spLocks noGrp="1"/>
          </p:cNvSpPr>
          <p:nvPr/>
        </p:nvSpPr>
        <p:spPr>
          <a:xfrm>
            <a:off x="647632" y="10147326"/>
            <a:ext cx="15078075" cy="916914"/>
          </a:xfrm>
        </p:spPr>
        <p:txBody>
          <a:bodyPr/>
          <a:lstStyle>
            <a:lvl1pPr marL="0" indent="0" algn="ctr" defTabSz="1507846" rtl="0" eaLnBrk="1" latinLnBrk="0" hangingPunct="1">
              <a:lnSpc>
                <a:spcPct val="90000"/>
              </a:lnSpc>
              <a:spcBef>
                <a:spcPts val="1649"/>
              </a:spcBef>
              <a:buFont typeface="Arial" panose="020B0604020202020204" pitchFamily="34" charset="0"/>
              <a:buNone/>
              <a:defRPr sz="395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3923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32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07846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61768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015691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69614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523537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277460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031382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s-CZ" sz="4400" b="1" dirty="0">
                <a:latin typeface="Cambria" panose="02040503050406030204" pitchFamily="18" charset="0"/>
              </a:rPr>
              <a:t>Univerzita Karlova</a:t>
            </a: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979D47EF-3524-4164-BE2C-F447F7330AD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43121" y="8725598"/>
            <a:ext cx="2233360" cy="2233360"/>
          </a:xfrm>
          <a:prstGeom prst="rect">
            <a:avLst/>
          </a:prstGeom>
        </p:spPr>
      </p:pic>
      <p:sp>
        <p:nvSpPr>
          <p:cNvPr id="6" name="Obdélník 5">
            <a:extLst>
              <a:ext uri="{FF2B5EF4-FFF2-40B4-BE49-F238E27FC236}">
                <a16:creationId xmlns:a16="http://schemas.microsoft.com/office/drawing/2014/main" id="{8778AA93-82D9-4335-A338-64F2695D033C}"/>
              </a:ext>
            </a:extLst>
          </p:cNvPr>
          <p:cNvSpPr/>
          <p:nvPr/>
        </p:nvSpPr>
        <p:spPr>
          <a:xfrm>
            <a:off x="0" y="0"/>
            <a:ext cx="20104100" cy="1450928"/>
          </a:xfrm>
          <a:prstGeom prst="rect">
            <a:avLst/>
          </a:prstGeom>
          <a:solidFill>
            <a:srgbClr val="D22D4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7" name="Nadpis 1">
            <a:extLst>
              <a:ext uri="{FF2B5EF4-FFF2-40B4-BE49-F238E27FC236}">
                <a16:creationId xmlns:a16="http://schemas.microsoft.com/office/drawing/2014/main" id="{A19D3554-B942-4C05-B51A-D024029AF71E}"/>
              </a:ext>
            </a:extLst>
          </p:cNvPr>
          <p:cNvSpPr>
            <a:spLocks noGrp="1"/>
          </p:cNvSpPr>
          <p:nvPr/>
        </p:nvSpPr>
        <p:spPr>
          <a:xfrm>
            <a:off x="-216195" y="315447"/>
            <a:ext cx="20099079" cy="1598413"/>
          </a:xfrm>
          <a:solidFill>
            <a:srgbClr val="C00000"/>
          </a:solidFill>
        </p:spPr>
        <p:txBody>
          <a:bodyPr anchor="b"/>
          <a:lstStyle>
            <a:lvl1pPr algn="ctr" defTabSz="150784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989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4800" b="1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Zvláštní pravidla studia na Univerzitě Karlově </a:t>
            </a:r>
            <a:r>
              <a:rPr lang="cs-CZ" sz="4800" b="1" dirty="0"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- </a:t>
            </a:r>
            <a:r>
              <a:rPr lang="cs-CZ" sz="4800" dirty="0"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Čl. 3 Kontroly studia </a:t>
            </a:r>
          </a:p>
          <a:p>
            <a:endParaRPr lang="cs-CZ" sz="54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cxnSp>
        <p:nvCxnSpPr>
          <p:cNvPr id="9" name="Přímá spojnice 8">
            <a:extLst>
              <a:ext uri="{FF2B5EF4-FFF2-40B4-BE49-F238E27FC236}">
                <a16:creationId xmlns:a16="http://schemas.microsoft.com/office/drawing/2014/main" id="{197AC8DD-21F8-4EEA-9A37-806190CA65DC}"/>
              </a:ext>
            </a:extLst>
          </p:cNvPr>
          <p:cNvCxnSpPr/>
          <p:nvPr/>
        </p:nvCxnSpPr>
        <p:spPr>
          <a:xfrm flipV="1">
            <a:off x="762000" y="9921240"/>
            <a:ext cx="16097568" cy="3048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odnadpis 14">
            <a:extLst>
              <a:ext uri="{FF2B5EF4-FFF2-40B4-BE49-F238E27FC236}">
                <a16:creationId xmlns:a16="http://schemas.microsoft.com/office/drawing/2014/main" id="{8B2BFD0A-5E41-4511-B60B-9D9860A268D5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647632" y="3349321"/>
            <a:ext cx="15078075" cy="1294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457200"/>
            <a:endParaRPr lang="cs-CZ" sz="3600" dirty="0">
              <a:latin typeface="Cambria" panose="02040503050406030204" pitchFamily="18" charset="0"/>
            </a:endParaRPr>
          </a:p>
          <a:p>
            <a:pPr marL="457200" indent="-457200" algn="l" defTabSz="457200">
              <a:buFont typeface="Wingdings" panose="05000000000000000000" pitchFamily="2" charset="2"/>
              <a:buChar char="Ø"/>
            </a:pPr>
            <a:endParaRPr lang="cs-CZ" sz="3600" dirty="0">
              <a:latin typeface="Cambria" panose="02040503050406030204" pitchFamily="18" charset="0"/>
            </a:endParaRPr>
          </a:p>
        </p:txBody>
      </p:sp>
      <p:cxnSp>
        <p:nvCxnSpPr>
          <p:cNvPr id="3" name="Přímá spojnice 2">
            <a:extLst>
              <a:ext uri="{FF2B5EF4-FFF2-40B4-BE49-F238E27FC236}">
                <a16:creationId xmlns:a16="http://schemas.microsoft.com/office/drawing/2014/main" id="{FB7DDAC7-8D78-4171-B892-7548A54455C9}"/>
              </a:ext>
            </a:extLst>
          </p:cNvPr>
          <p:cNvCxnSpPr/>
          <p:nvPr/>
        </p:nvCxnSpPr>
        <p:spPr>
          <a:xfrm>
            <a:off x="647632" y="10008376"/>
            <a:ext cx="1635669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ovéPole 1"/>
          <p:cNvSpPr txBox="1"/>
          <p:nvPr/>
        </p:nvSpPr>
        <p:spPr>
          <a:xfrm>
            <a:off x="547223" y="1258304"/>
            <a:ext cx="17268338" cy="85561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sz="28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</a:p>
          <a:p>
            <a:pPr algn="just"/>
            <a:r>
              <a:rPr lang="cs-CZ" sz="2800" dirty="0">
                <a:latin typeface="Cambria" panose="02040503050406030204" pitchFamily="18" charset="0"/>
                <a:ea typeface="Cambria" panose="02040503050406030204" pitchFamily="18" charset="0"/>
              </a:rPr>
              <a:t>3.</a:t>
            </a:r>
          </a:p>
          <a:p>
            <a:pPr algn="just"/>
            <a:r>
              <a:rPr lang="cs-CZ" sz="2800" dirty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Období </a:t>
            </a:r>
            <a:r>
              <a:rPr lang="cs-CZ" sz="2800" dirty="0">
                <a:latin typeface="Cambria" panose="02040503050406030204" pitchFamily="18" charset="0"/>
                <a:ea typeface="Cambria" panose="02040503050406030204" pitchFamily="18" charset="0"/>
              </a:rPr>
              <a:t>pro konání státních závěrečných zkoušek je nutné zveřejnit </a:t>
            </a:r>
            <a:r>
              <a:rPr lang="cs-CZ" sz="2800" u="sng" dirty="0">
                <a:latin typeface="Cambria" panose="02040503050406030204" pitchFamily="18" charset="0"/>
                <a:ea typeface="Cambria" panose="02040503050406030204" pitchFamily="18" charset="0"/>
              </a:rPr>
              <a:t>alespoň jeden měsíc předem</a:t>
            </a:r>
            <a:r>
              <a:rPr lang="cs-CZ" sz="2800" dirty="0">
                <a:latin typeface="Cambria" panose="02040503050406030204" pitchFamily="18" charset="0"/>
                <a:ea typeface="Cambria" panose="02040503050406030204" pitchFamily="18" charset="0"/>
              </a:rPr>
              <a:t>, </a:t>
            </a:r>
            <a:r>
              <a:rPr lang="cs-CZ" sz="2800" dirty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přesné termíny </a:t>
            </a:r>
            <a:r>
              <a:rPr lang="cs-CZ" sz="2800" u="sng" dirty="0">
                <a:latin typeface="Cambria" panose="02040503050406030204" pitchFamily="18" charset="0"/>
                <a:ea typeface="Cambria" panose="02040503050406030204" pitchFamily="18" charset="0"/>
              </a:rPr>
              <a:t>alespoň 15 dní předem</a:t>
            </a:r>
            <a:r>
              <a:rPr lang="cs-CZ" sz="2800" dirty="0">
                <a:latin typeface="Cambria" panose="02040503050406030204" pitchFamily="18" charset="0"/>
                <a:ea typeface="Cambria" panose="02040503050406030204" pitchFamily="18" charset="0"/>
              </a:rPr>
              <a:t>. Období pro konání státních závěrečných zkoušek může být i delší než dva týdny. Pokud fakulta ve svých Pravidlech pro organizaci studia upravuje minimální odstup mezi řádnými a opravnými termíny státních závěrečných zkoušek, činí tato lhůta alespoň 1 měsíc. </a:t>
            </a:r>
          </a:p>
          <a:p>
            <a:pPr algn="just"/>
            <a:endParaRPr lang="cs-CZ" sz="28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just"/>
            <a:r>
              <a:rPr lang="cs-CZ" sz="2800" dirty="0">
                <a:latin typeface="Cambria" panose="02040503050406030204" pitchFamily="18" charset="0"/>
                <a:ea typeface="Cambria" panose="02040503050406030204" pitchFamily="18" charset="0"/>
              </a:rPr>
              <a:t>4.</a:t>
            </a:r>
          </a:p>
          <a:p>
            <a:pPr algn="just"/>
            <a:r>
              <a:rPr lang="cs-CZ" sz="2800" dirty="0">
                <a:latin typeface="Cambria" panose="02040503050406030204" pitchFamily="18" charset="0"/>
                <a:ea typeface="Cambria" panose="02040503050406030204" pitchFamily="18" charset="0"/>
              </a:rPr>
              <a:t>Fakulta vhodným způsobem zajistí </a:t>
            </a:r>
            <a:r>
              <a:rPr lang="cs-CZ" sz="2800" dirty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zachování veřejnosti </a:t>
            </a:r>
            <a:r>
              <a:rPr lang="cs-CZ" sz="2800" dirty="0">
                <a:latin typeface="Cambria" panose="02040503050406030204" pitchFamily="18" charset="0"/>
                <a:ea typeface="Cambria" panose="02040503050406030204" pitchFamily="18" charset="0"/>
              </a:rPr>
              <a:t>státních zkoušek konaných distanční formou. </a:t>
            </a:r>
          </a:p>
          <a:p>
            <a:pPr algn="just"/>
            <a:endParaRPr lang="cs-CZ" sz="28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just"/>
            <a:r>
              <a:rPr lang="cs-CZ" sz="2800" dirty="0">
                <a:latin typeface="Cambria" panose="02040503050406030204" pitchFamily="18" charset="0"/>
                <a:ea typeface="Cambria" panose="02040503050406030204" pitchFamily="18" charset="0"/>
              </a:rPr>
              <a:t>5.</a:t>
            </a:r>
          </a:p>
          <a:p>
            <a:pPr algn="just"/>
            <a:r>
              <a:rPr lang="cs-CZ" sz="2800" dirty="0">
                <a:latin typeface="Cambria" panose="02040503050406030204" pitchFamily="18" charset="0"/>
                <a:ea typeface="Cambria" panose="02040503050406030204" pitchFamily="18" charset="0"/>
              </a:rPr>
              <a:t>Děkan fakulty může stanovit </a:t>
            </a:r>
            <a:r>
              <a:rPr lang="cs-CZ" sz="2800" dirty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pravidla pro průběh </a:t>
            </a:r>
            <a:r>
              <a:rPr lang="cs-CZ" sz="2800" dirty="0">
                <a:latin typeface="Cambria" panose="02040503050406030204" pitchFamily="18" charset="0"/>
                <a:ea typeface="Cambria" panose="02040503050406030204" pitchFamily="18" charset="0"/>
              </a:rPr>
              <a:t>kontroly studia předmětu nebo státní zkoušky </a:t>
            </a:r>
            <a:r>
              <a:rPr lang="cs-CZ" sz="2800" dirty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v nezbytném rozsahu odlišně </a:t>
            </a:r>
            <a:r>
              <a:rPr lang="cs-CZ" sz="2800" dirty="0">
                <a:latin typeface="Cambria" panose="02040503050406030204" pitchFamily="18" charset="0"/>
                <a:ea typeface="Cambria" panose="02040503050406030204" pitchFamily="18" charset="0"/>
              </a:rPr>
              <a:t>od postupu stanoveného vnitřním předpisem fakulty; přitom šetří v maximální možné míře práva studenta. </a:t>
            </a:r>
          </a:p>
          <a:p>
            <a:pPr algn="just"/>
            <a:endParaRPr lang="cs-CZ" sz="28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just"/>
            <a:r>
              <a:rPr lang="cs-CZ" sz="2800" dirty="0">
                <a:latin typeface="Cambria" panose="02040503050406030204" pitchFamily="18" charset="0"/>
                <a:ea typeface="Cambria" panose="02040503050406030204" pitchFamily="18" charset="0"/>
              </a:rPr>
              <a:t>6.</a:t>
            </a:r>
          </a:p>
          <a:p>
            <a:pPr algn="just"/>
            <a:r>
              <a:rPr lang="cs-CZ" sz="2800" dirty="0">
                <a:latin typeface="Cambria" panose="02040503050406030204" pitchFamily="18" charset="0"/>
                <a:ea typeface="Cambria" panose="02040503050406030204" pitchFamily="18" charset="0"/>
              </a:rPr>
              <a:t>Jestliže je to nezbytné, </a:t>
            </a:r>
            <a:r>
              <a:rPr lang="cs-CZ" sz="2800" dirty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děkan fakulty může garantovi předmětu povolit změnu podmínek splnění předmětu odlišně </a:t>
            </a:r>
            <a:r>
              <a:rPr lang="cs-CZ" sz="2800" dirty="0">
                <a:latin typeface="Cambria" panose="02040503050406030204" pitchFamily="18" charset="0"/>
                <a:ea typeface="Cambria" panose="02040503050406030204" pitchFamily="18" charset="0"/>
              </a:rPr>
              <a:t>od podmínek stanovených podle čl. 8 odst. 4 a čl. 8 odst. 8 Studijního a zkušebního řádu Univerzity Karlovy (dále jen „SZŘ“). </a:t>
            </a:r>
          </a:p>
          <a:p>
            <a:pPr algn="just"/>
            <a:endParaRPr lang="cs-CZ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08325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>
            <a:extLst>
              <a:ext uri="{FF2B5EF4-FFF2-40B4-BE49-F238E27FC236}">
                <a16:creationId xmlns:a16="http://schemas.microsoft.com/office/drawing/2014/main" id="{77B7937F-CB02-4FEC-A74F-E9E82379AB8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/>
              <a:t>Adobe Connect</a:t>
            </a:r>
          </a:p>
          <a:p>
            <a:endParaRPr lang="cs-CZ" dirty="0"/>
          </a:p>
        </p:txBody>
      </p:sp>
      <p:sp>
        <p:nvSpPr>
          <p:cNvPr id="4" name="Podnadpis 2">
            <a:extLst>
              <a:ext uri="{FF2B5EF4-FFF2-40B4-BE49-F238E27FC236}">
                <a16:creationId xmlns:a16="http://schemas.microsoft.com/office/drawing/2014/main" id="{93169A11-958A-431E-B6F5-A71C117C7F04}"/>
              </a:ext>
            </a:extLst>
          </p:cNvPr>
          <p:cNvSpPr>
            <a:spLocks noGrp="1"/>
          </p:cNvSpPr>
          <p:nvPr/>
        </p:nvSpPr>
        <p:spPr>
          <a:xfrm>
            <a:off x="647632" y="10147326"/>
            <a:ext cx="15078075" cy="916914"/>
          </a:xfrm>
        </p:spPr>
        <p:txBody>
          <a:bodyPr/>
          <a:lstStyle>
            <a:lvl1pPr marL="0" indent="0" algn="ctr" defTabSz="1507846" rtl="0" eaLnBrk="1" latinLnBrk="0" hangingPunct="1">
              <a:lnSpc>
                <a:spcPct val="90000"/>
              </a:lnSpc>
              <a:spcBef>
                <a:spcPts val="1649"/>
              </a:spcBef>
              <a:buFont typeface="Arial" panose="020B0604020202020204" pitchFamily="34" charset="0"/>
              <a:buNone/>
              <a:defRPr sz="395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3923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32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07846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61768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015691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69614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523537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277460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031382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s-CZ" sz="4400" b="1" dirty="0">
                <a:latin typeface="Cambria" panose="02040503050406030204" pitchFamily="18" charset="0"/>
              </a:rPr>
              <a:t>Univerzita Karlova</a:t>
            </a: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D643338E-C0F9-4990-850C-91BF0F5BB53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43121" y="8725598"/>
            <a:ext cx="2233360" cy="2233360"/>
          </a:xfrm>
          <a:prstGeom prst="rect">
            <a:avLst/>
          </a:prstGeom>
        </p:spPr>
      </p:pic>
      <p:sp>
        <p:nvSpPr>
          <p:cNvPr id="6" name="Obdélník 5">
            <a:extLst>
              <a:ext uri="{FF2B5EF4-FFF2-40B4-BE49-F238E27FC236}">
                <a16:creationId xmlns:a16="http://schemas.microsoft.com/office/drawing/2014/main" id="{773B1806-89E2-4D56-B2B3-1C200FE56631}"/>
              </a:ext>
            </a:extLst>
          </p:cNvPr>
          <p:cNvSpPr/>
          <p:nvPr/>
        </p:nvSpPr>
        <p:spPr>
          <a:xfrm>
            <a:off x="0" y="0"/>
            <a:ext cx="20104100" cy="1450928"/>
          </a:xfrm>
          <a:prstGeom prst="rect">
            <a:avLst/>
          </a:prstGeom>
          <a:solidFill>
            <a:srgbClr val="D22D4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cs-CZ">
              <a:solidFill>
                <a:schemeClr val="tx1"/>
              </a:solidFill>
            </a:endParaRPr>
          </a:p>
        </p:txBody>
      </p:sp>
      <p:cxnSp>
        <p:nvCxnSpPr>
          <p:cNvPr id="7" name="Přímá spojnice 6">
            <a:extLst>
              <a:ext uri="{FF2B5EF4-FFF2-40B4-BE49-F238E27FC236}">
                <a16:creationId xmlns:a16="http://schemas.microsoft.com/office/drawing/2014/main" id="{6783B915-A6C7-4A53-97E5-C777716521AB}"/>
              </a:ext>
            </a:extLst>
          </p:cNvPr>
          <p:cNvCxnSpPr/>
          <p:nvPr/>
        </p:nvCxnSpPr>
        <p:spPr>
          <a:xfrm flipV="1">
            <a:off x="762000" y="9921240"/>
            <a:ext cx="16097568" cy="3048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Podnadpis 14">
            <a:extLst>
              <a:ext uri="{FF2B5EF4-FFF2-40B4-BE49-F238E27FC236}">
                <a16:creationId xmlns:a16="http://schemas.microsoft.com/office/drawing/2014/main" id="{A8DDB589-32AD-402C-80B2-6F76E44AD754}"/>
              </a:ext>
            </a:extLst>
          </p:cNvPr>
          <p:cNvSpPr txBox="1">
            <a:spLocks/>
          </p:cNvSpPr>
          <p:nvPr/>
        </p:nvSpPr>
        <p:spPr>
          <a:xfrm>
            <a:off x="647632" y="3349321"/>
            <a:ext cx="15078075" cy="1294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 algn="ctr" defTabSz="1507846" rtl="0" eaLnBrk="1" latinLnBrk="0" hangingPunct="1">
              <a:lnSpc>
                <a:spcPct val="90000"/>
              </a:lnSpc>
              <a:spcBef>
                <a:spcPts val="1649"/>
              </a:spcBef>
              <a:buFont typeface="Arial" panose="020B0604020202020204" pitchFamily="34" charset="0"/>
              <a:buNone/>
              <a:defRPr sz="395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3923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32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07846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61768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015691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69614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523537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277460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031382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457200"/>
            <a:endParaRPr lang="cs-CZ" sz="3600">
              <a:latin typeface="Cambria" panose="02040503050406030204" pitchFamily="18" charset="0"/>
            </a:endParaRPr>
          </a:p>
          <a:p>
            <a:pPr marL="457200" indent="-457200" algn="l" defTabSz="457200">
              <a:buFont typeface="Wingdings" panose="05000000000000000000" pitchFamily="2" charset="2"/>
              <a:buChar char="Ø"/>
            </a:pPr>
            <a:endParaRPr lang="cs-CZ" sz="3600" dirty="0">
              <a:latin typeface="Cambria" panose="02040503050406030204" pitchFamily="18" charset="0"/>
            </a:endParaRPr>
          </a:p>
        </p:txBody>
      </p:sp>
      <p:sp>
        <p:nvSpPr>
          <p:cNvPr id="12" name="Zástupný symbol pro obsah 2">
            <a:extLst>
              <a:ext uri="{FF2B5EF4-FFF2-40B4-BE49-F238E27FC236}">
                <a16:creationId xmlns:a16="http://schemas.microsoft.com/office/drawing/2014/main" id="{341A2732-15DC-4268-B775-6A4F74E6BC80}"/>
              </a:ext>
            </a:extLst>
          </p:cNvPr>
          <p:cNvSpPr txBox="1">
            <a:spLocks/>
          </p:cNvSpPr>
          <p:nvPr/>
        </p:nvSpPr>
        <p:spPr>
          <a:xfrm>
            <a:off x="1440112" y="1953275"/>
            <a:ext cx="10067820" cy="2273179"/>
          </a:xfrm>
        </p:spPr>
        <p:txBody>
          <a:bodyPr/>
          <a:lstStyle>
            <a:lvl1pPr marL="0" indent="0" algn="ctr" defTabSz="1507846" rtl="0" eaLnBrk="1" latinLnBrk="0" hangingPunct="1">
              <a:lnSpc>
                <a:spcPct val="90000"/>
              </a:lnSpc>
              <a:spcBef>
                <a:spcPts val="1649"/>
              </a:spcBef>
              <a:buFont typeface="Arial" panose="020B0604020202020204" pitchFamily="34" charset="0"/>
              <a:buNone/>
              <a:defRPr sz="395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3923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32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07846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61768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015691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69614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523537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277460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031382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  <a:spcBef>
                <a:spcPts val="0"/>
              </a:spcBef>
            </a:pPr>
            <a:r>
              <a:rPr lang="cs-CZ" sz="3600" b="1" dirty="0">
                <a:latin typeface="Cambria" panose="02040503050406030204" pitchFamily="18" charset="0"/>
                <a:ea typeface="Cambria" panose="02040503050406030204" pitchFamily="18" charset="0"/>
              </a:rPr>
              <a:t>Distanční zkoušení pomocí testů:</a:t>
            </a:r>
            <a:endParaRPr lang="cs-CZ" sz="36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2079346" lvl="2" indent="-571500" algn="l" fontAlgn="base">
              <a:lnSpc>
                <a:spcPct val="15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cs-CZ" sz="3600" dirty="0">
                <a:latin typeface="Cambria" panose="02040503050406030204" pitchFamily="18" charset="0"/>
                <a:ea typeface="Cambria" panose="02040503050406030204" pitchFamily="18" charset="0"/>
              </a:rPr>
              <a:t>MOODLE </a:t>
            </a:r>
          </a:p>
          <a:p>
            <a:pPr algn="l" fontAlgn="base"/>
            <a:endParaRPr lang="cs-CZ" sz="36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l"/>
            <a:endParaRPr lang="cs-CZ" sz="3600" b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l"/>
            <a:endParaRPr lang="cs-CZ" sz="36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3" name="TextovéPole 12">
            <a:extLst>
              <a:ext uri="{FF2B5EF4-FFF2-40B4-BE49-F238E27FC236}">
                <a16:creationId xmlns:a16="http://schemas.microsoft.com/office/drawing/2014/main" id="{156FE4D9-3BDB-4479-93D8-63DC4CD2B621}"/>
              </a:ext>
            </a:extLst>
          </p:cNvPr>
          <p:cNvSpPr txBox="1"/>
          <p:nvPr/>
        </p:nvSpPr>
        <p:spPr>
          <a:xfrm>
            <a:off x="347077" y="183785"/>
            <a:ext cx="1922940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6600" b="1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Centrální podporované nástroje na UK</a:t>
            </a:r>
          </a:p>
        </p:txBody>
      </p:sp>
      <p:pic>
        <p:nvPicPr>
          <p:cNvPr id="14" name="Obrázek 13" descr="Obsah obrázku kreslení, hodiny, podepsat&#10;&#10;Popis byl vytvořen automaticky">
            <a:extLst>
              <a:ext uri="{FF2B5EF4-FFF2-40B4-BE49-F238E27FC236}">
                <a16:creationId xmlns:a16="http://schemas.microsoft.com/office/drawing/2014/main" id="{77A075AE-D951-46E7-876E-3699D516C87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5536" y="1816590"/>
            <a:ext cx="2332976" cy="2162759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5" name="Obrázek 14" descr="Obsah obrázku kreslení&#10;&#10;Popis byl vytvořen automaticky">
            <a:extLst>
              <a:ext uri="{FF2B5EF4-FFF2-40B4-BE49-F238E27FC236}">
                <a16:creationId xmlns:a16="http://schemas.microsoft.com/office/drawing/2014/main" id="{EDDFD830-4833-4113-8945-BCAD363D400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6655" y="5086180"/>
            <a:ext cx="4784378" cy="1514653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6" name="Obrázek 15" descr="Obsah obrázku kreslení&#10;&#10;Popis byl vytvořen automaticky">
            <a:extLst>
              <a:ext uri="{FF2B5EF4-FFF2-40B4-BE49-F238E27FC236}">
                <a16:creationId xmlns:a16="http://schemas.microsoft.com/office/drawing/2014/main" id="{994F5C55-E6C5-461B-B6A5-3F2BB8E661D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040" y="7884960"/>
            <a:ext cx="2913717" cy="1732210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7" name="Obrázek 16" descr="Obsah obrázku elektronika, displej, monitor, obrazovka&#10;&#10;Popis byl vytvořen automaticky">
            <a:extLst>
              <a:ext uri="{FF2B5EF4-FFF2-40B4-BE49-F238E27FC236}">
                <a16:creationId xmlns:a16="http://schemas.microsoft.com/office/drawing/2014/main" id="{00D78A78-68D1-4215-812F-EDC256F01770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06" t="8160" r="22804" b="25000"/>
          <a:stretch/>
        </p:blipFill>
        <p:spPr>
          <a:xfrm>
            <a:off x="8747759" y="7851571"/>
            <a:ext cx="2683973" cy="1762768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19" name="TextovéPole 18">
            <a:extLst>
              <a:ext uri="{FF2B5EF4-FFF2-40B4-BE49-F238E27FC236}">
                <a16:creationId xmlns:a16="http://schemas.microsoft.com/office/drawing/2014/main" id="{83FCB90F-079D-4A4D-99D7-D19DB7D982B9}"/>
              </a:ext>
            </a:extLst>
          </p:cNvPr>
          <p:cNvSpPr txBox="1"/>
          <p:nvPr/>
        </p:nvSpPr>
        <p:spPr>
          <a:xfrm>
            <a:off x="1517819" y="6268462"/>
            <a:ext cx="10104120" cy="248260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indent="0" defTabSz="1507846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None/>
              <a:defRPr sz="3600" b="1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defRPr>
            </a:lvl1pPr>
            <a:lvl2pPr marL="753923" indent="0" algn="ctr" defTabSz="1507846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3298"/>
            </a:lvl2pPr>
            <a:lvl3pPr marL="2079346" lvl="2" indent="-571500" defTabSz="1507846" fontAlgn="base">
              <a:lnSpc>
                <a:spcPct val="15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ü"/>
              <a:defRPr sz="360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defRPr>
            </a:lvl3pPr>
            <a:lvl4pPr marL="2261768" indent="0" algn="ctr" defTabSz="1507846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/>
            </a:lvl4pPr>
            <a:lvl5pPr marL="3015691" indent="0" algn="ctr" defTabSz="1507846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/>
            </a:lvl5pPr>
            <a:lvl6pPr marL="3769614" indent="0" algn="ctr" defTabSz="1507846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/>
            </a:lvl6pPr>
            <a:lvl7pPr marL="4523537" indent="0" algn="ctr" defTabSz="1507846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/>
            </a:lvl7pPr>
            <a:lvl8pPr marL="5277460" indent="0" algn="ctr" defTabSz="1507846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/>
            </a:lvl8pPr>
            <a:lvl9pPr marL="6031382" indent="0" algn="ctr" defTabSz="1507846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/>
            </a:lvl9pPr>
          </a:lstStyle>
          <a:p>
            <a:r>
              <a:rPr lang="cs-CZ" dirty="0">
                <a:solidFill>
                  <a:schemeClr val="tx1"/>
                </a:solidFill>
              </a:rPr>
              <a:t>Distanční zkoušení ústní:</a:t>
            </a:r>
          </a:p>
          <a:p>
            <a:pPr marL="1431925" indent="-571500"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cs-CZ" b="0" dirty="0">
                <a:solidFill>
                  <a:schemeClr val="tx1"/>
                </a:solidFill>
              </a:rPr>
              <a:t>Microsoft Teams </a:t>
            </a:r>
          </a:p>
        </p:txBody>
      </p:sp>
      <p:sp>
        <p:nvSpPr>
          <p:cNvPr id="21" name="TextovéPole 20">
            <a:extLst>
              <a:ext uri="{FF2B5EF4-FFF2-40B4-BE49-F238E27FC236}">
                <a16:creationId xmlns:a16="http://schemas.microsoft.com/office/drawing/2014/main" id="{65D0726D-09EB-4F40-AD94-B23DFFF9F3E3}"/>
              </a:ext>
            </a:extLst>
          </p:cNvPr>
          <p:cNvSpPr txBox="1"/>
          <p:nvPr/>
        </p:nvSpPr>
        <p:spPr>
          <a:xfrm>
            <a:off x="1440112" y="4235265"/>
            <a:ext cx="11569878" cy="248260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indent="0" defTabSz="1507846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None/>
              <a:defRPr sz="3600" b="1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defRPr>
            </a:lvl1pPr>
            <a:lvl2pPr marL="753923" indent="0" algn="ctr" defTabSz="1507846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3298"/>
            </a:lvl2pPr>
            <a:lvl3pPr marL="2079346" lvl="2" indent="-571500" defTabSz="1507846" fontAlgn="base">
              <a:lnSpc>
                <a:spcPct val="15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ü"/>
              <a:defRPr sz="360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defRPr>
            </a:lvl3pPr>
            <a:lvl4pPr marL="2261768" indent="0" algn="ctr" defTabSz="1507846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/>
            </a:lvl4pPr>
            <a:lvl5pPr marL="3015691" indent="0" algn="ctr" defTabSz="1507846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/>
            </a:lvl5pPr>
            <a:lvl6pPr marL="3769614" indent="0" algn="ctr" defTabSz="1507846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/>
            </a:lvl6pPr>
            <a:lvl7pPr marL="4523537" indent="0" algn="ctr" defTabSz="1507846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/>
            </a:lvl7pPr>
            <a:lvl8pPr marL="5277460" indent="0" algn="ctr" defTabSz="1507846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/>
            </a:lvl8pPr>
            <a:lvl9pPr marL="6031382" indent="0" algn="ctr" defTabSz="1507846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/>
            </a:lvl9pPr>
          </a:lstStyle>
          <a:p>
            <a:r>
              <a:rPr lang="cs-CZ" dirty="0">
                <a:solidFill>
                  <a:schemeClr val="tx1"/>
                </a:solidFill>
              </a:rPr>
              <a:t>Písemné práce:</a:t>
            </a:r>
          </a:p>
          <a:p>
            <a:pPr marL="1798638" indent="-571500"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cs-CZ" b="0" dirty="0">
                <a:solidFill>
                  <a:schemeClr val="tx1"/>
                </a:solidFill>
              </a:rPr>
              <a:t>Turnitin</a:t>
            </a:r>
          </a:p>
        </p:txBody>
      </p:sp>
      <p:sp>
        <p:nvSpPr>
          <p:cNvPr id="23" name="TextovéPole 22">
            <a:extLst>
              <a:ext uri="{FF2B5EF4-FFF2-40B4-BE49-F238E27FC236}">
                <a16:creationId xmlns:a16="http://schemas.microsoft.com/office/drawing/2014/main" id="{C37FF6B4-DB3B-4CF9-864F-D703AAAC73C4}"/>
              </a:ext>
            </a:extLst>
          </p:cNvPr>
          <p:cNvSpPr txBox="1"/>
          <p:nvPr/>
        </p:nvSpPr>
        <p:spPr>
          <a:xfrm>
            <a:off x="6990961" y="7225707"/>
            <a:ext cx="110109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431925" indent="-571500"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cs-CZ" sz="3600" dirty="0">
                <a:latin typeface="Cambria" panose="02040503050406030204" pitchFamily="18" charset="0"/>
                <a:ea typeface="Cambria" panose="02040503050406030204" pitchFamily="18" charset="0"/>
              </a:rPr>
              <a:t>Adobe Connect</a:t>
            </a:r>
          </a:p>
        </p:txBody>
      </p:sp>
      <p:cxnSp>
        <p:nvCxnSpPr>
          <p:cNvPr id="18" name="Přímá spojnice 17">
            <a:extLst>
              <a:ext uri="{FF2B5EF4-FFF2-40B4-BE49-F238E27FC236}">
                <a16:creationId xmlns:a16="http://schemas.microsoft.com/office/drawing/2014/main" id="{C725AC81-2FE3-4416-B79A-83BF0F6C339A}"/>
              </a:ext>
            </a:extLst>
          </p:cNvPr>
          <p:cNvCxnSpPr/>
          <p:nvPr/>
        </p:nvCxnSpPr>
        <p:spPr>
          <a:xfrm>
            <a:off x="647632" y="10008376"/>
            <a:ext cx="1635669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81988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dnadpis 2">
            <a:extLst>
              <a:ext uri="{FF2B5EF4-FFF2-40B4-BE49-F238E27FC236}">
                <a16:creationId xmlns:a16="http://schemas.microsoft.com/office/drawing/2014/main" id="{4D3A479B-4EBE-45F5-9228-EF0F504B19A9}"/>
              </a:ext>
            </a:extLst>
          </p:cNvPr>
          <p:cNvSpPr>
            <a:spLocks noGrp="1"/>
          </p:cNvSpPr>
          <p:nvPr/>
        </p:nvSpPr>
        <p:spPr>
          <a:xfrm>
            <a:off x="647632" y="10147326"/>
            <a:ext cx="15078075" cy="916914"/>
          </a:xfrm>
        </p:spPr>
        <p:txBody>
          <a:bodyPr/>
          <a:lstStyle>
            <a:lvl1pPr marL="0" indent="0" algn="ctr" defTabSz="1507846" rtl="0" eaLnBrk="1" latinLnBrk="0" hangingPunct="1">
              <a:lnSpc>
                <a:spcPct val="90000"/>
              </a:lnSpc>
              <a:spcBef>
                <a:spcPts val="1649"/>
              </a:spcBef>
              <a:buFont typeface="Arial" panose="020B0604020202020204" pitchFamily="34" charset="0"/>
              <a:buNone/>
              <a:defRPr sz="395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3923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32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07846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61768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015691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69614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523537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277460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031382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s-CZ" sz="4400" b="1" dirty="0">
                <a:latin typeface="Cambria" panose="02040503050406030204" pitchFamily="18" charset="0"/>
              </a:rPr>
              <a:t>Univerzita Karlova</a:t>
            </a: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0E64C7FC-6BFA-4551-A371-7D318646273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43121" y="8725598"/>
            <a:ext cx="2233360" cy="2233360"/>
          </a:xfrm>
          <a:prstGeom prst="rect">
            <a:avLst/>
          </a:prstGeom>
        </p:spPr>
      </p:pic>
      <p:sp>
        <p:nvSpPr>
          <p:cNvPr id="6" name="Obdélník 5">
            <a:extLst>
              <a:ext uri="{FF2B5EF4-FFF2-40B4-BE49-F238E27FC236}">
                <a16:creationId xmlns:a16="http://schemas.microsoft.com/office/drawing/2014/main" id="{1EE761E4-2D3E-4F01-9C41-BD60096D2C84}"/>
              </a:ext>
            </a:extLst>
          </p:cNvPr>
          <p:cNvSpPr/>
          <p:nvPr/>
        </p:nvSpPr>
        <p:spPr>
          <a:xfrm>
            <a:off x="0" y="0"/>
            <a:ext cx="20104100" cy="1450928"/>
          </a:xfrm>
          <a:prstGeom prst="rect">
            <a:avLst/>
          </a:prstGeom>
          <a:solidFill>
            <a:srgbClr val="D22D4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cs-CZ">
              <a:solidFill>
                <a:schemeClr val="tx1"/>
              </a:solidFill>
            </a:endParaRPr>
          </a:p>
        </p:txBody>
      </p:sp>
      <p:cxnSp>
        <p:nvCxnSpPr>
          <p:cNvPr id="9" name="Přímá spojnice 8">
            <a:extLst>
              <a:ext uri="{FF2B5EF4-FFF2-40B4-BE49-F238E27FC236}">
                <a16:creationId xmlns:a16="http://schemas.microsoft.com/office/drawing/2014/main" id="{0F8F573C-22AE-4372-9E01-2EBA279CDA45}"/>
              </a:ext>
            </a:extLst>
          </p:cNvPr>
          <p:cNvCxnSpPr/>
          <p:nvPr/>
        </p:nvCxnSpPr>
        <p:spPr>
          <a:xfrm flipV="1">
            <a:off x="762000" y="9921240"/>
            <a:ext cx="16097568" cy="3048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odnadpis 14">
            <a:extLst>
              <a:ext uri="{FF2B5EF4-FFF2-40B4-BE49-F238E27FC236}">
                <a16:creationId xmlns:a16="http://schemas.microsoft.com/office/drawing/2014/main" id="{35C81953-1BF9-44C1-BCD1-78266C88B1D4}"/>
              </a:ext>
            </a:extLst>
          </p:cNvPr>
          <p:cNvSpPr txBox="1">
            <a:spLocks/>
          </p:cNvSpPr>
          <p:nvPr/>
        </p:nvSpPr>
        <p:spPr>
          <a:xfrm>
            <a:off x="647632" y="3349321"/>
            <a:ext cx="15078075" cy="1294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 algn="ctr" defTabSz="1507846" rtl="0" eaLnBrk="1" latinLnBrk="0" hangingPunct="1">
              <a:lnSpc>
                <a:spcPct val="90000"/>
              </a:lnSpc>
              <a:spcBef>
                <a:spcPts val="1649"/>
              </a:spcBef>
              <a:buFont typeface="Arial" panose="020B0604020202020204" pitchFamily="34" charset="0"/>
              <a:buNone/>
              <a:defRPr sz="395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3923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32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07846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61768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015691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69614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523537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277460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031382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457200"/>
            <a:endParaRPr lang="cs-CZ" sz="3600">
              <a:latin typeface="Cambria" panose="02040503050406030204" pitchFamily="18" charset="0"/>
            </a:endParaRPr>
          </a:p>
          <a:p>
            <a:pPr marL="457200" indent="-457200" algn="l" defTabSz="457200">
              <a:buFont typeface="Wingdings" panose="05000000000000000000" pitchFamily="2" charset="2"/>
              <a:buChar char="Ø"/>
            </a:pPr>
            <a:endParaRPr lang="cs-CZ" sz="3600" dirty="0">
              <a:latin typeface="Cambria" panose="02040503050406030204" pitchFamily="18" charset="0"/>
            </a:endParaRPr>
          </a:p>
        </p:txBody>
      </p:sp>
      <p:sp>
        <p:nvSpPr>
          <p:cNvPr id="17" name="TextovéPole 16">
            <a:extLst>
              <a:ext uri="{FF2B5EF4-FFF2-40B4-BE49-F238E27FC236}">
                <a16:creationId xmlns:a16="http://schemas.microsoft.com/office/drawing/2014/main" id="{F8D5BE6E-C548-44B7-8D47-6D387A83D357}"/>
              </a:ext>
            </a:extLst>
          </p:cNvPr>
          <p:cNvSpPr txBox="1"/>
          <p:nvPr/>
        </p:nvSpPr>
        <p:spPr>
          <a:xfrm>
            <a:off x="550704" y="180431"/>
            <a:ext cx="1854537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6600" b="1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Pracovní skupina pro distanční zkoušení na UK</a:t>
            </a:r>
          </a:p>
        </p:txBody>
      </p:sp>
      <p:sp>
        <p:nvSpPr>
          <p:cNvPr id="19" name="Podnadpis 18">
            <a:extLst>
              <a:ext uri="{FF2B5EF4-FFF2-40B4-BE49-F238E27FC236}">
                <a16:creationId xmlns:a16="http://schemas.microsoft.com/office/drawing/2014/main" id="{EEFC4F59-0B24-41E5-9BF6-504B8998E0C3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550705" y="2040998"/>
            <a:ext cx="18758022" cy="11573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algn="l" defTabSz="457200">
              <a:lnSpc>
                <a:spcPct val="150000"/>
              </a:lnSpc>
              <a:spcBef>
                <a:spcPts val="0"/>
              </a:spcBef>
              <a:buClr>
                <a:srgbClr val="D32D3F"/>
              </a:buClr>
              <a:buFont typeface="Wingdings" panose="05000000000000000000" pitchFamily="2" charset="2"/>
              <a:buChar char="Ø"/>
            </a:pPr>
            <a:r>
              <a:rPr lang="cs-CZ" sz="3600" dirty="0">
                <a:latin typeface="Cambria" panose="02040503050406030204" pitchFamily="18" charset="0"/>
                <a:ea typeface="Cambria" panose="02040503050406030204" pitchFamily="18" charset="0"/>
              </a:rPr>
              <a:t>adresa </a:t>
            </a:r>
            <a:r>
              <a:rPr lang="cs-CZ" sz="3600" dirty="0">
                <a:latin typeface="Cambria" panose="02040503050406030204" pitchFamily="18" charset="0"/>
                <a:ea typeface="Cambria" panose="02040503050406030204" pitchFamily="18" charset="0"/>
                <a:hlinkClick r:id="rId3"/>
              </a:rPr>
              <a:t>distancnizkouseni@cuni.cz</a:t>
            </a:r>
            <a:endParaRPr lang="cs-CZ" sz="36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571500" indent="-571500" algn="l" defTabSz="457200">
              <a:lnSpc>
                <a:spcPct val="150000"/>
              </a:lnSpc>
              <a:spcBef>
                <a:spcPts val="0"/>
              </a:spcBef>
              <a:buClr>
                <a:srgbClr val="D32D3F"/>
              </a:buClr>
              <a:buFont typeface="Wingdings" panose="05000000000000000000" pitchFamily="2" charset="2"/>
              <a:buChar char="Ø"/>
            </a:pPr>
            <a:r>
              <a:rPr lang="cs-CZ" sz="3600" dirty="0">
                <a:latin typeface="Cambria" panose="02040503050406030204" pitchFamily="18" charset="0"/>
                <a:ea typeface="Cambria" panose="02040503050406030204" pitchFamily="18" charset="0"/>
              </a:rPr>
              <a:t>výměna informací a sdílení </a:t>
            </a:r>
            <a:r>
              <a:rPr lang="cs-CZ" sz="3600" dirty="0" err="1">
                <a:latin typeface="Cambria" panose="02040503050406030204" pitchFamily="18" charset="0"/>
                <a:ea typeface="Cambria" panose="02040503050406030204" pitchFamily="18" charset="0"/>
              </a:rPr>
              <a:t>best</a:t>
            </a:r>
            <a:r>
              <a:rPr lang="cs-CZ" sz="36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cs-CZ" sz="3600" dirty="0" err="1">
                <a:latin typeface="Cambria" panose="02040503050406030204" pitchFamily="18" charset="0"/>
                <a:ea typeface="Cambria" panose="02040503050406030204" pitchFamily="18" charset="0"/>
              </a:rPr>
              <a:t>practice</a:t>
            </a:r>
            <a:r>
              <a:rPr lang="cs-CZ" sz="3600" dirty="0">
                <a:latin typeface="Cambria" panose="02040503050406030204" pitchFamily="18" charset="0"/>
                <a:ea typeface="Cambria" panose="02040503050406030204" pitchFamily="18" charset="0"/>
              </a:rPr>
              <a:t> v evropské univerzitní alianci 4EU+ (Sorbonna, Heidelberg, kodaňská, milánská a varšavská univerzita) </a:t>
            </a:r>
          </a:p>
          <a:p>
            <a:pPr lvl="1" algn="l" defTabSz="457200">
              <a:lnSpc>
                <a:spcPct val="150000"/>
              </a:lnSpc>
              <a:spcBef>
                <a:spcPts val="0"/>
              </a:spcBef>
              <a:buClr>
                <a:srgbClr val="D32D3F"/>
              </a:buClr>
            </a:pPr>
            <a:r>
              <a:rPr lang="cs-CZ" sz="2940" dirty="0">
                <a:latin typeface="Cambria" panose="02040503050406030204" pitchFamily="18" charset="0"/>
                <a:ea typeface="Cambria" panose="02040503050406030204" pitchFamily="18" charset="0"/>
              </a:rPr>
              <a:t>	</a:t>
            </a:r>
            <a:r>
              <a:rPr lang="cs-CZ" sz="3600" dirty="0">
                <a:latin typeface="Cambria" panose="02040503050406030204" pitchFamily="18" charset="0"/>
                <a:ea typeface="Cambria" panose="02040503050406030204" pitchFamily="18" charset="0"/>
              </a:rPr>
              <a:t>	– „hybrid </a:t>
            </a:r>
            <a:r>
              <a:rPr lang="cs-CZ" sz="3600" dirty="0" err="1">
                <a:latin typeface="Cambria" panose="02040503050406030204" pitchFamily="18" charset="0"/>
                <a:ea typeface="Cambria" panose="02040503050406030204" pitchFamily="18" charset="0"/>
              </a:rPr>
              <a:t>education</a:t>
            </a:r>
            <a:r>
              <a:rPr lang="cs-CZ" sz="3600" dirty="0">
                <a:latin typeface="Cambria" panose="02040503050406030204" pitchFamily="18" charset="0"/>
                <a:ea typeface="Cambria" panose="02040503050406030204" pitchFamily="18" charset="0"/>
              </a:rPr>
              <a:t>“ a „</a:t>
            </a:r>
            <a:r>
              <a:rPr lang="cs-CZ" sz="3600" dirty="0" err="1">
                <a:latin typeface="Cambria" panose="02040503050406030204" pitchFamily="18" charset="0"/>
                <a:ea typeface="Cambria" panose="02040503050406030204" pitchFamily="18" charset="0"/>
              </a:rPr>
              <a:t>virtual</a:t>
            </a:r>
            <a:r>
              <a:rPr lang="cs-CZ" sz="36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cs-CZ" sz="3600" dirty="0" err="1">
                <a:latin typeface="Cambria" panose="02040503050406030204" pitchFamily="18" charset="0"/>
                <a:ea typeface="Cambria" panose="02040503050406030204" pitchFamily="18" charset="0"/>
              </a:rPr>
              <a:t>campus</a:t>
            </a:r>
            <a:r>
              <a:rPr lang="cs-CZ" sz="3600" dirty="0">
                <a:latin typeface="Cambria" panose="02040503050406030204" pitchFamily="18" charset="0"/>
                <a:ea typeface="Cambria" panose="02040503050406030204" pitchFamily="18" charset="0"/>
              </a:rPr>
              <a:t>“</a:t>
            </a:r>
          </a:p>
          <a:p>
            <a:pPr marL="571500" indent="-571500" algn="l" defTabSz="457200">
              <a:lnSpc>
                <a:spcPct val="150000"/>
              </a:lnSpc>
              <a:spcBef>
                <a:spcPts val="0"/>
              </a:spcBef>
              <a:buClr>
                <a:srgbClr val="D32D3F"/>
              </a:buClr>
              <a:buFont typeface="Wingdings" panose="05000000000000000000" pitchFamily="2" charset="2"/>
              <a:buChar char="Ø"/>
            </a:pPr>
            <a:endParaRPr lang="cs-CZ" sz="36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571500" indent="-571500" algn="l" defTabSz="457200">
              <a:lnSpc>
                <a:spcPct val="150000"/>
              </a:lnSpc>
              <a:spcBef>
                <a:spcPts val="0"/>
              </a:spcBef>
              <a:buClr>
                <a:srgbClr val="D32D3F"/>
              </a:buClr>
              <a:buFont typeface="Wingdings" panose="05000000000000000000" pitchFamily="2" charset="2"/>
              <a:buChar char="Ø"/>
            </a:pPr>
            <a:endParaRPr lang="cs-CZ" sz="36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l" defTabSz="457200">
              <a:lnSpc>
                <a:spcPct val="150000"/>
              </a:lnSpc>
              <a:spcBef>
                <a:spcPts val="0"/>
              </a:spcBef>
              <a:buClr>
                <a:srgbClr val="D32D3F"/>
              </a:buClr>
            </a:pPr>
            <a:r>
              <a:rPr lang="cs-CZ" sz="3600" dirty="0">
                <a:latin typeface="Cambria" panose="02040503050406030204" pitchFamily="18" charset="0"/>
                <a:ea typeface="Cambria" panose="02040503050406030204" pitchFamily="18" charset="0"/>
              </a:rPr>
              <a:t>Závěrem: </a:t>
            </a:r>
          </a:p>
          <a:p>
            <a:pPr algn="l" defTabSz="457200">
              <a:lnSpc>
                <a:spcPct val="150000"/>
              </a:lnSpc>
              <a:spcBef>
                <a:spcPts val="0"/>
              </a:spcBef>
              <a:buClr>
                <a:srgbClr val="D32D3F"/>
              </a:buClr>
            </a:pPr>
            <a:r>
              <a:rPr lang="cs-CZ" sz="3600" dirty="0">
                <a:latin typeface="Cambria" panose="02040503050406030204" pitchFamily="18" charset="0"/>
                <a:ea typeface="Cambria" panose="02040503050406030204" pitchFamily="18" charset="0"/>
              </a:rPr>
              <a:t>nezapomenout na problematiku ochrany osobních dat a kybernetickou bezpečnost obecně</a:t>
            </a:r>
          </a:p>
          <a:p>
            <a:pPr algn="l" defTabSz="457200">
              <a:lnSpc>
                <a:spcPct val="150000"/>
              </a:lnSpc>
              <a:spcBef>
                <a:spcPts val="0"/>
              </a:spcBef>
              <a:buClr>
                <a:srgbClr val="D32D3F"/>
              </a:buClr>
            </a:pPr>
            <a:r>
              <a:rPr lang="cs-CZ" sz="3600" dirty="0">
                <a:latin typeface="Cambria" panose="02040503050406030204" pitchFamily="18" charset="0"/>
                <a:ea typeface="Cambria" panose="02040503050406030204" pitchFamily="18" charset="0"/>
              </a:rPr>
              <a:t>vyvstane mnoho důležitých otázek – příležitost se z těchto měsíců poučit do budoucna</a:t>
            </a:r>
          </a:p>
          <a:p>
            <a:pPr marL="571500" indent="-571500" algn="l" defTabSz="457200">
              <a:lnSpc>
                <a:spcPct val="150000"/>
              </a:lnSpc>
              <a:spcBef>
                <a:spcPts val="0"/>
              </a:spcBef>
              <a:buClr>
                <a:srgbClr val="D32D3F"/>
              </a:buClr>
              <a:buFont typeface="Wingdings" panose="05000000000000000000" pitchFamily="2" charset="2"/>
              <a:buChar char="Ø"/>
            </a:pPr>
            <a:endParaRPr lang="cs-CZ" sz="36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571500" indent="-571500" algn="l" defTabSz="457200">
              <a:lnSpc>
                <a:spcPct val="150000"/>
              </a:lnSpc>
              <a:spcBef>
                <a:spcPts val="0"/>
              </a:spcBef>
              <a:buClr>
                <a:srgbClr val="D32D3F"/>
              </a:buClr>
              <a:buFont typeface="Wingdings" panose="05000000000000000000" pitchFamily="2" charset="2"/>
              <a:buChar char="Ø"/>
            </a:pPr>
            <a:endParaRPr lang="cs-CZ" sz="36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571500" indent="-571500" algn="l" defTabSz="457200">
              <a:lnSpc>
                <a:spcPct val="150000"/>
              </a:lnSpc>
              <a:spcBef>
                <a:spcPts val="0"/>
              </a:spcBef>
              <a:buClr>
                <a:srgbClr val="D32D3F"/>
              </a:buClr>
              <a:buFont typeface="Wingdings" panose="05000000000000000000" pitchFamily="2" charset="2"/>
              <a:buChar char="Ø"/>
            </a:pPr>
            <a:endParaRPr lang="cs-CZ" sz="36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571500" indent="-571500" algn="l" defTabSz="457200">
              <a:lnSpc>
                <a:spcPct val="150000"/>
              </a:lnSpc>
              <a:spcBef>
                <a:spcPts val="0"/>
              </a:spcBef>
              <a:buClr>
                <a:srgbClr val="D32D3F"/>
              </a:buClr>
              <a:buFont typeface="Wingdings" panose="05000000000000000000" pitchFamily="2" charset="2"/>
              <a:buChar char="Ø"/>
            </a:pPr>
            <a:endParaRPr lang="cs-CZ" sz="36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571500" indent="-571500" algn="l" defTabSz="457200">
              <a:lnSpc>
                <a:spcPct val="150000"/>
              </a:lnSpc>
              <a:spcBef>
                <a:spcPts val="0"/>
              </a:spcBef>
              <a:buClr>
                <a:srgbClr val="D32D3F"/>
              </a:buClr>
              <a:buFont typeface="Wingdings" panose="05000000000000000000" pitchFamily="2" charset="2"/>
              <a:buChar char="Ø"/>
            </a:pPr>
            <a:endParaRPr lang="cs-CZ" sz="36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29" name="Obrázek 28" descr="Obsah obrázku objekt, hodiny, podepsat&#10;&#10;Popis byl vytvořen automaticky">
            <a:extLst>
              <a:ext uri="{FF2B5EF4-FFF2-40B4-BE49-F238E27FC236}">
                <a16:creationId xmlns:a16="http://schemas.microsoft.com/office/drawing/2014/main" id="{15B7C23E-8747-4C18-AFED-A3E7FDDE3A5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15205" y="4061084"/>
            <a:ext cx="4906645" cy="3019473"/>
          </a:xfrm>
          <a:prstGeom prst="rect">
            <a:avLst/>
          </a:prstGeom>
          <a:effectLst>
            <a:softEdge rad="127000"/>
          </a:effectLst>
        </p:spPr>
      </p:pic>
      <p:cxnSp>
        <p:nvCxnSpPr>
          <p:cNvPr id="13" name="Přímá spojnice 12">
            <a:extLst>
              <a:ext uri="{FF2B5EF4-FFF2-40B4-BE49-F238E27FC236}">
                <a16:creationId xmlns:a16="http://schemas.microsoft.com/office/drawing/2014/main" id="{9F77FC75-95D8-47AE-B654-4C1052A6E5CE}"/>
              </a:ext>
            </a:extLst>
          </p:cNvPr>
          <p:cNvCxnSpPr/>
          <p:nvPr/>
        </p:nvCxnSpPr>
        <p:spPr>
          <a:xfrm>
            <a:off x="647632" y="10008376"/>
            <a:ext cx="1635669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49819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1855D02-6189-4498-B892-B54371972D2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Nadpis 1">
            <a:extLst>
              <a:ext uri="{FF2B5EF4-FFF2-40B4-BE49-F238E27FC236}">
                <a16:creationId xmlns:a16="http://schemas.microsoft.com/office/drawing/2014/main" id="{E38D2B60-114F-4CBF-88D9-97A92A8CBE08}"/>
              </a:ext>
            </a:extLst>
          </p:cNvPr>
          <p:cNvSpPr>
            <a:spLocks noGrp="1"/>
          </p:cNvSpPr>
          <p:nvPr/>
        </p:nvSpPr>
        <p:spPr>
          <a:xfrm>
            <a:off x="2513013" y="1973415"/>
            <a:ext cx="15078075" cy="3937329"/>
          </a:xfrm>
        </p:spPr>
        <p:txBody>
          <a:bodyPr anchor="b"/>
          <a:lstStyle>
            <a:lvl1pPr algn="ctr" defTabSz="150784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989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cs-CZ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CC38F30D-3A31-47BF-9C3C-835DC298237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8745"/>
            <a:ext cx="20104100" cy="5654675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1D680EDD-3144-4837-A081-58B7A7D82AC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43121" y="8848153"/>
            <a:ext cx="2233360" cy="2233360"/>
          </a:xfrm>
          <a:prstGeom prst="rect">
            <a:avLst/>
          </a:prstGeom>
        </p:spPr>
      </p:pic>
      <p:cxnSp>
        <p:nvCxnSpPr>
          <p:cNvPr id="8" name="Přímá spojnice 7">
            <a:extLst>
              <a:ext uri="{FF2B5EF4-FFF2-40B4-BE49-F238E27FC236}">
                <a16:creationId xmlns:a16="http://schemas.microsoft.com/office/drawing/2014/main" id="{C2ADE81D-48F6-4A50-8E7B-55B793E7FDAA}"/>
              </a:ext>
            </a:extLst>
          </p:cNvPr>
          <p:cNvCxnSpPr/>
          <p:nvPr/>
        </p:nvCxnSpPr>
        <p:spPr>
          <a:xfrm flipV="1">
            <a:off x="762000" y="10043795"/>
            <a:ext cx="16097568" cy="3048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odnadpis 16">
            <a:extLst>
              <a:ext uri="{FF2B5EF4-FFF2-40B4-BE49-F238E27FC236}">
                <a16:creationId xmlns:a16="http://schemas.microsoft.com/office/drawing/2014/main" id="{19056D1B-7380-48CC-82B5-F0A9F41E70C0}"/>
              </a:ext>
            </a:extLst>
          </p:cNvPr>
          <p:cNvSpPr>
            <a:spLocks noGrp="1" noChangeArrowheads="1"/>
          </p:cNvSpPr>
          <p:nvPr/>
        </p:nvSpPr>
        <p:spPr bwMode="auto">
          <a:xfrm>
            <a:off x="2513013" y="6062583"/>
            <a:ext cx="15078075" cy="4344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0" indent="0" algn="ctr" defTabSz="1507846" rtl="0" eaLnBrk="1" latinLnBrk="0" hangingPunct="1">
              <a:lnSpc>
                <a:spcPct val="90000"/>
              </a:lnSpc>
              <a:spcBef>
                <a:spcPts val="1649"/>
              </a:spcBef>
              <a:buFont typeface="Arial" panose="020B0604020202020204" pitchFamily="34" charset="0"/>
              <a:buNone/>
              <a:defRPr sz="395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3923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32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07846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61768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015691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69614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523537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277460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031382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 indent="0" eaLnBrk="1" hangingPunct="1">
              <a:buClr>
                <a:srgbClr val="D32D3F"/>
              </a:buClr>
            </a:pPr>
            <a:endParaRPr lang="cs-CZ" altLang="cs-CZ" sz="5400" dirty="0">
              <a:latin typeface="Cambria" panose="02040503050406030204" pitchFamily="18" charset="0"/>
            </a:endParaRPr>
          </a:p>
          <a:p>
            <a:pPr marL="12700" indent="0" algn="ctr" eaLnBrk="1" hangingPunct="1">
              <a:buClr>
                <a:srgbClr val="D32D3F"/>
              </a:buClr>
            </a:pPr>
            <a:endParaRPr lang="cs-CZ" sz="5400" dirty="0">
              <a:latin typeface="Cambria" panose="02040503050406030204" pitchFamily="18" charset="0"/>
            </a:endParaRPr>
          </a:p>
          <a:p>
            <a:pPr marL="469900" lvl="1" indent="0" eaLnBrk="1" hangingPunct="1">
              <a:buClr>
                <a:srgbClr val="D32D3F"/>
              </a:buClr>
            </a:pPr>
            <a:endParaRPr lang="en-GB" altLang="cs-CZ" sz="5400" dirty="0">
              <a:latin typeface="Cambria" panose="02040503050406030204" pitchFamily="18" charset="0"/>
            </a:endParaRPr>
          </a:p>
          <a:p>
            <a:pPr marL="469900" lvl="1" indent="0" eaLnBrk="1" hangingPunct="1">
              <a:buClr>
                <a:srgbClr val="D32D3F"/>
              </a:buClr>
            </a:pPr>
            <a:endParaRPr lang="cs-CZ" altLang="cs-CZ" sz="5400" dirty="0">
              <a:latin typeface="Cambria" panose="02040503050406030204" pitchFamily="18" charset="0"/>
            </a:endParaRPr>
          </a:p>
          <a:p>
            <a:pPr marL="469900" lvl="1" indent="0" eaLnBrk="1" hangingPunct="1">
              <a:buClr>
                <a:srgbClr val="D32D3F"/>
              </a:buClr>
            </a:pPr>
            <a:endParaRPr lang="cs-CZ" altLang="cs-CZ" sz="5400" dirty="0">
              <a:latin typeface="Cambria" panose="02040503050406030204" pitchFamily="18" charset="0"/>
            </a:endParaRPr>
          </a:p>
        </p:txBody>
      </p:sp>
      <p:sp>
        <p:nvSpPr>
          <p:cNvPr id="10" name="Text Box 7">
            <a:extLst>
              <a:ext uri="{FF2B5EF4-FFF2-40B4-BE49-F238E27FC236}">
                <a16:creationId xmlns:a16="http://schemas.microsoft.com/office/drawing/2014/main" id="{D5F48BCA-29ED-43AB-B699-E2935AA91E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89572" y="8332848"/>
            <a:ext cx="3915431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/>
            <a:r>
              <a:rPr lang="cs-CZ" altLang="cs-CZ" sz="5400" dirty="0">
                <a:latin typeface="Cambria" panose="02040503050406030204" pitchFamily="18" charset="0"/>
              </a:rPr>
              <a:t>www.cuni.cz</a:t>
            </a:r>
          </a:p>
          <a:p>
            <a:pPr algn="ctr" eaLnBrk="1" hangingPunct="1"/>
            <a:endParaRPr lang="cs-CZ" altLang="cs-CZ" sz="3600" dirty="0">
              <a:latin typeface="Cambria" panose="02040503050406030204" pitchFamily="18" charset="0"/>
            </a:endParaRPr>
          </a:p>
        </p:txBody>
      </p:sp>
      <p:sp>
        <p:nvSpPr>
          <p:cNvPr id="13" name="Podnadpis 2">
            <a:extLst>
              <a:ext uri="{FF2B5EF4-FFF2-40B4-BE49-F238E27FC236}">
                <a16:creationId xmlns:a16="http://schemas.microsoft.com/office/drawing/2014/main" id="{6D5567CD-3DEE-42A5-821C-8C816A859D63}"/>
              </a:ext>
            </a:extLst>
          </p:cNvPr>
          <p:cNvSpPr>
            <a:spLocks noGrp="1"/>
          </p:cNvSpPr>
          <p:nvPr/>
        </p:nvSpPr>
        <p:spPr>
          <a:xfrm>
            <a:off x="647632" y="10147326"/>
            <a:ext cx="15078075" cy="916914"/>
          </a:xfrm>
        </p:spPr>
        <p:txBody>
          <a:bodyPr/>
          <a:lstStyle>
            <a:lvl1pPr marL="0" indent="0" algn="ctr" defTabSz="1507846" rtl="0" eaLnBrk="1" latinLnBrk="0" hangingPunct="1">
              <a:lnSpc>
                <a:spcPct val="90000"/>
              </a:lnSpc>
              <a:spcBef>
                <a:spcPts val="1649"/>
              </a:spcBef>
              <a:buFont typeface="Arial" panose="020B0604020202020204" pitchFamily="34" charset="0"/>
              <a:buNone/>
              <a:defRPr sz="395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3923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32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07846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61768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015691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69614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523537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277460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031382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s-CZ" sz="4400" b="1" dirty="0">
                <a:latin typeface="Cambria" panose="02040503050406030204" pitchFamily="18" charset="0"/>
              </a:rPr>
              <a:t>Univerzita Karlova</a:t>
            </a:r>
          </a:p>
        </p:txBody>
      </p:sp>
      <p:sp>
        <p:nvSpPr>
          <p:cNvPr id="15" name="Nadpis 1">
            <a:extLst>
              <a:ext uri="{FF2B5EF4-FFF2-40B4-BE49-F238E27FC236}">
                <a16:creationId xmlns:a16="http://schemas.microsoft.com/office/drawing/2014/main" id="{9A12066B-92AF-4437-8CFF-1DA26377870E}"/>
              </a:ext>
            </a:extLst>
          </p:cNvPr>
          <p:cNvSpPr txBox="1">
            <a:spLocks/>
          </p:cNvSpPr>
          <p:nvPr/>
        </p:nvSpPr>
        <p:spPr>
          <a:xfrm>
            <a:off x="5439647" y="6739020"/>
            <a:ext cx="17005110" cy="8255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defPPr>
              <a:defRPr lang="en-US"/>
            </a:defPPr>
            <a:lvl1pPr>
              <a:defRPr sz="5400" b="1">
                <a:solidFill>
                  <a:schemeClr val="bg1"/>
                </a:solidFill>
                <a:latin typeface="Cambria" panose="02040503050406030204" pitchFamily="18" charset="0"/>
              </a:defRPr>
            </a:lvl1pPr>
          </a:lstStyle>
          <a:p>
            <a:r>
              <a:rPr lang="cs-CZ" dirty="0">
                <a:solidFill>
                  <a:schemeClr val="tx1"/>
                </a:solidFill>
              </a:rPr>
              <a:t>Děkuji vám za pozornost</a:t>
            </a:r>
            <a:r>
              <a:rPr lang="en-US" dirty="0">
                <a:solidFill>
                  <a:schemeClr val="tx1"/>
                </a:solidFill>
              </a:rPr>
              <a:t>!</a:t>
            </a:r>
          </a:p>
        </p:txBody>
      </p:sp>
      <p:cxnSp>
        <p:nvCxnSpPr>
          <p:cNvPr id="12" name="Přímá spojnice 11">
            <a:extLst>
              <a:ext uri="{FF2B5EF4-FFF2-40B4-BE49-F238E27FC236}">
                <a16:creationId xmlns:a16="http://schemas.microsoft.com/office/drawing/2014/main" id="{9AC8A29E-264C-466C-883A-4C8E99C151BC}"/>
              </a:ext>
            </a:extLst>
          </p:cNvPr>
          <p:cNvCxnSpPr/>
          <p:nvPr/>
        </p:nvCxnSpPr>
        <p:spPr>
          <a:xfrm>
            <a:off x="647632" y="10008376"/>
            <a:ext cx="1635669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8966673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Vlastní 1">
      <a:dk1>
        <a:srgbClr val="171616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bout UK_prezentace">
      <a:majorFont>
        <a:latin typeface="Gill Sans"/>
        <a:ea typeface=""/>
        <a:cs typeface=""/>
      </a:majorFont>
      <a:minorFont>
        <a:latin typeface="Gill Sans MT"/>
        <a:ea typeface=""/>
        <a:cs typeface="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2476</TotalTime>
  <Words>587</Words>
  <Application>Microsoft Office PowerPoint</Application>
  <PresentationFormat>Vlastní</PresentationFormat>
  <Paragraphs>79</Paragraphs>
  <Slides>8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6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15" baseType="lpstr">
      <vt:lpstr>Arial</vt:lpstr>
      <vt:lpstr>Calibri</vt:lpstr>
      <vt:lpstr>Cambria</vt:lpstr>
      <vt:lpstr>Gill Sans</vt:lpstr>
      <vt:lpstr>Gill Sans MT</vt:lpstr>
      <vt:lpstr>Wingdings</vt:lpstr>
      <vt:lpstr>Motiv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Petr Podzimek</dc:creator>
  <cp:lastModifiedBy>Tatiana Ďuricová</cp:lastModifiedBy>
  <cp:revision>191</cp:revision>
  <cp:lastPrinted>2018-07-10T05:45:02Z</cp:lastPrinted>
  <dcterms:created xsi:type="dcterms:W3CDTF">2017-06-20T08:09:59Z</dcterms:created>
  <dcterms:modified xsi:type="dcterms:W3CDTF">2020-04-17T06:53:02Z</dcterms:modified>
</cp:coreProperties>
</file>